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Inter"/>
      <p:bold r:id="rId28"/>
      <p:boldItalic r:id="rId29"/>
    </p:embeddedFont>
    <p:embeddedFont>
      <p:font typeface="Jura"/>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Inter-bold.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Jura-bold.fntdata"/><Relationship Id="rId30" Type="http://schemas.openxmlformats.org/officeDocument/2006/relationships/font" Target="fonts/Jura-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fa4995da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g2fa4995dae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fa7f2058fb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discussions about the scope of each organization’s missions and the financial aspects of space exploration.also be commentary on India's progress in space via ISRO, compared to NASA.</a:t>
            </a:r>
            <a:endParaRPr/>
          </a:p>
          <a:p>
            <a:pPr indent="-298450" lvl="0" marL="457200" rtl="0" algn="l">
              <a:spcBef>
                <a:spcPts val="0"/>
              </a:spcBef>
              <a:spcAft>
                <a:spcPts val="0"/>
              </a:spcAft>
              <a:buSzPts val="1100"/>
              <a:buAutoNum type="arabicPeriod"/>
            </a:pPr>
            <a:r>
              <a:rPr lang="en"/>
              <a:t> The words "private" and "better" suggest debates on the role of private companies (e.g., SpaceX) and how either organization is perceived in terms of efficiency or success. </a:t>
            </a:r>
            <a:endParaRPr/>
          </a:p>
          <a:p>
            <a:pPr indent="-298450" lvl="0" marL="457200" rtl="0" algn="l">
              <a:spcBef>
                <a:spcPts val="0"/>
              </a:spcBef>
              <a:spcAft>
                <a:spcPts val="0"/>
              </a:spcAft>
              <a:buSzPts val="1100"/>
              <a:buAutoNum type="arabicPeriod"/>
            </a:pPr>
            <a:r>
              <a:rPr lang="en"/>
              <a:t> Highlights international collaboration and competition in space exploration, with discussions around the ISS, China’s space efforts, and global space programs.</a:t>
            </a:r>
            <a:endParaRPr/>
          </a:p>
        </p:txBody>
      </p:sp>
      <p:sp>
        <p:nvSpPr>
          <p:cNvPr id="145" name="Google Shape;145;g2fa7f2058fb_2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fa7f2058fb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sz="1050">
                <a:solidFill>
                  <a:schemeClr val="dk1"/>
                </a:solidFill>
                <a:highlight>
                  <a:srgbClr val="FFFFFF"/>
                </a:highlight>
              </a:rPr>
            </a:b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For this process: </a:t>
            </a:r>
            <a:br>
              <a:rPr lang="en" sz="1050">
                <a:solidFill>
                  <a:schemeClr val="dk1"/>
                </a:solidFill>
                <a:highlight>
                  <a:srgbClr val="FFFFFF"/>
                </a:highlight>
              </a:rPr>
            </a:br>
            <a:r>
              <a:rPr lang="en" sz="1050">
                <a:solidFill>
                  <a:schemeClr val="dk1"/>
                </a:solidFill>
                <a:highlight>
                  <a:srgbClr val="FFFFFF"/>
                </a:highlight>
              </a:rPr>
              <a:t>we determined specific words from the frequency counts table and determined if they could provide important insight to the data</a:t>
            </a:r>
            <a:endParaRPr sz="1050">
              <a:solidFill>
                <a:schemeClr val="dk1"/>
              </a:solidFill>
              <a:highlight>
                <a:srgbClr val="FFFFFF"/>
              </a:highlight>
            </a:endParaRPr>
          </a:p>
          <a:p>
            <a:pPr indent="0" lvl="0" marL="0" rtl="0" algn="l">
              <a:spcBef>
                <a:spcPts val="0"/>
              </a:spcBef>
              <a:spcAft>
                <a:spcPts val="0"/>
              </a:spcAft>
              <a:buNone/>
            </a:pPr>
            <a:br>
              <a:rPr lang="en" sz="1050">
                <a:solidFill>
                  <a:schemeClr val="dk1"/>
                </a:solidFill>
                <a:highlight>
                  <a:srgbClr val="FFFFFF"/>
                </a:highlight>
              </a:rPr>
            </a:br>
            <a:r>
              <a:rPr lang="en" sz="1050">
                <a:solidFill>
                  <a:schemeClr val="dk1"/>
                </a:solidFill>
                <a:highlight>
                  <a:srgbClr val="FFFFFF"/>
                </a:highlight>
              </a:rPr>
              <a:t>We then added context specific words such as “budget” and “cost” based on our knowledge about ISRO and NASA (that ISRO is low budget compared to its NASA counterpart)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For our initial lift calculations, we ran it for all of the scrapped data (including nasa, isro, other indian forums) </a:t>
            </a:r>
            <a:endParaRPr sz="1050">
              <a:solidFill>
                <a:schemeClr val="dk1"/>
              </a:solidFill>
              <a:highlight>
                <a:srgbClr val="FFFFFF"/>
              </a:highlight>
            </a:endParaRPr>
          </a:p>
        </p:txBody>
      </p:sp>
      <p:sp>
        <p:nvSpPr>
          <p:cNvPr id="160" name="Google Shape;160;g2fa7f2058fb_2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fa7b1d64f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Showing NASA has a Public Relations team</a:t>
            </a:r>
            <a:endParaRPr/>
          </a:p>
        </p:txBody>
      </p:sp>
      <p:sp>
        <p:nvSpPr>
          <p:cNvPr id="170" name="Google Shape;170;g2fa7b1d64fe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fa7f2058fb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fa7f2058fb_4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fa7b1d64f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2fa7b1d64fe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fa7f2058f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People associating RISK with NASA was an Aha moment - still ambiguous of what they do with funds</a:t>
            </a:r>
            <a:endParaRPr/>
          </a:p>
          <a:p>
            <a:pPr indent="-298450" lvl="0" marL="457200" rtl="0" algn="l">
              <a:spcBef>
                <a:spcPts val="0"/>
              </a:spcBef>
              <a:spcAft>
                <a:spcPts val="0"/>
              </a:spcAft>
              <a:buSzPts val="1100"/>
              <a:buChar char="-"/>
            </a:pPr>
            <a:r>
              <a:rPr lang="en"/>
              <a:t>People associating Innovation, money, cost and PR</a:t>
            </a:r>
            <a:endParaRPr/>
          </a:p>
          <a:p>
            <a:pPr indent="-298450" lvl="0" marL="457200" rtl="0" algn="l">
              <a:spcBef>
                <a:spcPts val="0"/>
              </a:spcBef>
              <a:spcAft>
                <a:spcPts val="0"/>
              </a:spcAft>
              <a:buSzPts val="1100"/>
              <a:buChar char="-"/>
            </a:pPr>
            <a:r>
              <a:rPr lang="en"/>
              <a:t>The topics - Space Feed and  of missions suggested that NASA actually has a PR team.</a:t>
            </a:r>
            <a:endParaRPr/>
          </a:p>
        </p:txBody>
      </p:sp>
      <p:sp>
        <p:nvSpPr>
          <p:cNvPr id="224" name="Google Shape;224;g2fa7f2058fb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fa4995dae4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do video analytics as well since there are many posts by ISRO that have speech videos. </a:t>
            </a:r>
            <a:r>
              <a:rPr lang="en"/>
              <a:t>Although the engagement rate for these types of posts is very less but still an analysis can be done on what topics they are discussing and how that can be improved to improve the engagement rate. Duration of the video is also a factor.</a:t>
            </a:r>
            <a:endParaRPr/>
          </a:p>
        </p:txBody>
      </p:sp>
      <p:sp>
        <p:nvSpPr>
          <p:cNvPr id="232" name="Google Shape;232;g2fa4995dae4_0_4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fa4995dae4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2fa4995dae4_0_2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fa7b1d64f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2fa7b1d64fe_0_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fa4995dae4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rPr>
              <a:t>Before defining the attributes to look at, we analyzed the frequency counts of all words. Then, we </a:t>
            </a:r>
            <a:r>
              <a:rPr lang="en" sz="1050">
                <a:solidFill>
                  <a:schemeClr val="dk1"/>
                </a:solidFill>
              </a:rPr>
              <a:t>defined</a:t>
            </a:r>
            <a:r>
              <a:rPr lang="en" sz="1050">
                <a:solidFill>
                  <a:schemeClr val="dk1"/>
                </a:solidFill>
              </a:rPr>
              <a:t> the following words such as rover, moon, technology to perform a lift analysis. </a:t>
            </a:r>
            <a:br>
              <a:rPr lang="en" sz="1050">
                <a:solidFill>
                  <a:schemeClr val="dk1"/>
                </a:solidFill>
              </a:rPr>
            </a:br>
            <a:endParaRPr sz="1050">
              <a:solidFill>
                <a:schemeClr val="dk1"/>
              </a:solidFill>
            </a:endParaRPr>
          </a:p>
          <a:p>
            <a:pPr indent="0" lvl="0" marL="0" rtl="0" algn="l">
              <a:spcBef>
                <a:spcPts val="0"/>
              </a:spcBef>
              <a:spcAft>
                <a:spcPts val="0"/>
              </a:spcAft>
              <a:buNone/>
            </a:pPr>
            <a:r>
              <a:rPr lang="en" sz="1050">
                <a:solidFill>
                  <a:schemeClr val="dk1"/>
                </a:solidFill>
              </a:rPr>
              <a:t>For this process: </a:t>
            </a:r>
            <a:br>
              <a:rPr lang="en" sz="1050">
                <a:solidFill>
                  <a:schemeClr val="dk1"/>
                </a:solidFill>
              </a:rPr>
            </a:br>
            <a:r>
              <a:rPr lang="en" sz="1050">
                <a:solidFill>
                  <a:schemeClr val="dk1"/>
                </a:solidFill>
              </a:rPr>
              <a:t>we determined specific words from the frequency counts table and determined if they could provide important insight to the data</a:t>
            </a:r>
            <a:endParaRPr sz="1050">
              <a:solidFill>
                <a:schemeClr val="dk1"/>
              </a:solidFill>
            </a:endParaRPr>
          </a:p>
          <a:p>
            <a:pPr indent="0" lvl="0" marL="0" rtl="0" algn="l">
              <a:spcBef>
                <a:spcPts val="0"/>
              </a:spcBef>
              <a:spcAft>
                <a:spcPts val="0"/>
              </a:spcAft>
              <a:buNone/>
            </a:pPr>
            <a:br>
              <a:rPr lang="en" sz="1050">
                <a:solidFill>
                  <a:schemeClr val="dk1"/>
                </a:solidFill>
              </a:rPr>
            </a:br>
            <a:r>
              <a:rPr lang="en" sz="1050">
                <a:solidFill>
                  <a:schemeClr val="dk1"/>
                </a:solidFill>
              </a:rPr>
              <a:t>We then added context specific words such as “budget” and “cost” based on our knowledge about ISRO and NASA (that ISRO is low budget compared to its NASA counterpart) </a:t>
            </a:r>
            <a:endParaRPr sz="1050">
              <a:solidFill>
                <a:schemeClr val="dk1"/>
              </a:solidFill>
            </a:endParaRPr>
          </a:p>
          <a:p>
            <a:pPr indent="0" lvl="0" marL="0" rtl="0" algn="l">
              <a:spcBef>
                <a:spcPts val="0"/>
              </a:spcBef>
              <a:spcAft>
                <a:spcPts val="0"/>
              </a:spcAft>
              <a:buNone/>
            </a:pPr>
            <a:r>
              <a:t/>
            </a:r>
            <a:endParaRPr sz="1050">
              <a:solidFill>
                <a:schemeClr val="dk1"/>
              </a:solidFill>
            </a:endParaRPr>
          </a:p>
          <a:p>
            <a:pPr indent="0" lvl="0" marL="0" rtl="0" algn="l">
              <a:spcBef>
                <a:spcPts val="0"/>
              </a:spcBef>
              <a:spcAft>
                <a:spcPts val="0"/>
              </a:spcAft>
              <a:buNone/>
            </a:pPr>
            <a:r>
              <a:rPr lang="en" sz="1050">
                <a:solidFill>
                  <a:schemeClr val="dk1"/>
                </a:solidFill>
              </a:rPr>
              <a:t>For our initial lift calculations, we ran it for all of the scrapped data (including nasa, isro, other </a:t>
            </a:r>
            <a:r>
              <a:rPr lang="en" sz="1050">
                <a:solidFill>
                  <a:schemeClr val="dk1"/>
                </a:solidFill>
              </a:rPr>
              <a:t>indian forums) </a:t>
            </a:r>
            <a:endParaRPr sz="1050">
              <a:solidFill>
                <a:schemeClr val="dk1"/>
              </a:solidFill>
            </a:endParaRPr>
          </a:p>
        </p:txBody>
      </p:sp>
      <p:sp>
        <p:nvSpPr>
          <p:cNvPr id="254" name="Google Shape;254;g2fa4995dae4_0_3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fa4995dae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-NASA vs. ISRO is a relevant topic for international students and people interested in the latest space news</a:t>
            </a:r>
            <a:endParaRPr/>
          </a:p>
          <a:p>
            <a:pPr indent="0" lvl="0" marL="0" rtl="0" algn="l">
              <a:spcBef>
                <a:spcPts val="0"/>
              </a:spcBef>
              <a:spcAft>
                <a:spcPts val="0"/>
              </a:spcAft>
              <a:buNone/>
            </a:pPr>
            <a:r>
              <a:rPr lang="en"/>
              <a:t>-ISRO has become famous recently after cost-effective missions such as Chandrayaan and Mangalyaan but its visibility on social media and in public opinion remains comparatively low</a:t>
            </a:r>
            <a:endParaRPr/>
          </a:p>
          <a:p>
            <a:pPr indent="0" lvl="0" marL="0" rtl="0" algn="l">
              <a:spcBef>
                <a:spcPts val="0"/>
              </a:spcBef>
              <a:spcAft>
                <a:spcPts val="0"/>
              </a:spcAft>
              <a:buNone/>
            </a:pPr>
            <a:r>
              <a:rPr lang="en"/>
              <a:t>-Goal: find recommendations for visibility and analyze in comparison to NASA</a:t>
            </a:r>
            <a:endParaRPr/>
          </a:p>
        </p:txBody>
      </p:sp>
      <p:sp>
        <p:nvSpPr>
          <p:cNvPr id="68" name="Google Shape;68;g2fa4995dae4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fa7f2058fb_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Similarity Analysis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NASA</a:t>
            </a:r>
            <a:r>
              <a:rPr lang="en">
                <a:solidFill>
                  <a:schemeClr val="dk1"/>
                </a:solidFill>
              </a:rPr>
              <a:t>: </a:t>
            </a:r>
            <a:r>
              <a:rPr i="1" lang="en">
                <a:solidFill>
                  <a:schemeClr val="dk1"/>
                </a:solidFill>
              </a:rPr>
              <a:t>Exploration</a:t>
            </a:r>
            <a:r>
              <a:rPr lang="en">
                <a:solidFill>
                  <a:schemeClr val="dk1"/>
                </a:solidFill>
              </a:rPr>
              <a:t>, </a:t>
            </a:r>
            <a:r>
              <a:rPr i="1" lang="en">
                <a:solidFill>
                  <a:schemeClr val="dk1"/>
                </a:solidFill>
              </a:rPr>
              <a:t>infrastructure</a:t>
            </a:r>
            <a:r>
              <a:rPr lang="en">
                <a:solidFill>
                  <a:schemeClr val="dk1"/>
                </a:solidFill>
              </a:rPr>
              <a:t>, and </a:t>
            </a:r>
            <a:r>
              <a:rPr i="1" lang="en">
                <a:solidFill>
                  <a:schemeClr val="dk1"/>
                </a:solidFill>
              </a:rPr>
              <a:t>sustainability</a:t>
            </a:r>
            <a:r>
              <a:rPr lang="en">
                <a:solidFill>
                  <a:schemeClr val="dk1"/>
                </a:solidFill>
              </a:rPr>
              <a:t> are most visible and strongly associated with NASA.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ISRO</a:t>
            </a:r>
            <a:r>
              <a:rPr lang="en">
                <a:solidFill>
                  <a:schemeClr val="dk1"/>
                </a:solidFill>
              </a:rPr>
              <a:t>: </a:t>
            </a:r>
            <a:r>
              <a:rPr i="1" lang="en">
                <a:solidFill>
                  <a:schemeClr val="dk1"/>
                </a:solidFill>
              </a:rPr>
              <a:t>Innovation</a:t>
            </a:r>
            <a:r>
              <a:rPr lang="en">
                <a:solidFill>
                  <a:schemeClr val="dk1"/>
                </a:solidFill>
              </a:rPr>
              <a:t>, </a:t>
            </a:r>
            <a:r>
              <a:rPr i="1" lang="en">
                <a:solidFill>
                  <a:schemeClr val="dk1"/>
                </a:solidFill>
              </a:rPr>
              <a:t>infrastructure</a:t>
            </a:r>
            <a:r>
              <a:rPr lang="en">
                <a:solidFill>
                  <a:schemeClr val="dk1"/>
                </a:solidFill>
              </a:rPr>
              <a:t>, and </a:t>
            </a:r>
            <a:r>
              <a:rPr i="1" lang="en">
                <a:solidFill>
                  <a:schemeClr val="dk1"/>
                </a:solidFill>
              </a:rPr>
              <a:t>funding</a:t>
            </a:r>
            <a:r>
              <a:rPr lang="en">
                <a:solidFill>
                  <a:schemeClr val="dk1"/>
                </a:solidFill>
              </a:rPr>
              <a:t> stand out for ISRO.</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Overall</a:t>
            </a:r>
            <a:r>
              <a:rPr lang="en">
                <a:solidFill>
                  <a:schemeClr val="dk1"/>
                </a:solidFill>
              </a:rPr>
              <a:t>: Across both agencies, </a:t>
            </a:r>
            <a:r>
              <a:rPr i="1" lang="en">
                <a:solidFill>
                  <a:schemeClr val="dk1"/>
                </a:solidFill>
              </a:rPr>
              <a:t>exploration</a:t>
            </a:r>
            <a:r>
              <a:rPr lang="en">
                <a:solidFill>
                  <a:schemeClr val="dk1"/>
                </a:solidFill>
              </a:rPr>
              <a:t> and </a:t>
            </a:r>
            <a:r>
              <a:rPr i="1" lang="en">
                <a:solidFill>
                  <a:schemeClr val="dk1"/>
                </a:solidFill>
              </a:rPr>
              <a:t>innovation</a:t>
            </a:r>
            <a:r>
              <a:rPr lang="en">
                <a:solidFill>
                  <a:schemeClr val="dk1"/>
                </a:solidFill>
              </a:rPr>
              <a:t> are consistently visible.</a:t>
            </a:r>
            <a:endParaRPr sz="1200">
              <a:solidFill>
                <a:schemeClr val="dk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NASA</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NASA's top 5 attributes include </a:t>
            </a:r>
            <a:r>
              <a:rPr i="1" lang="en">
                <a:solidFill>
                  <a:schemeClr val="dk1"/>
                </a:solidFill>
              </a:rPr>
              <a:t>exploration</a:t>
            </a:r>
            <a:r>
              <a:rPr lang="en">
                <a:solidFill>
                  <a:schemeClr val="dk1"/>
                </a:solidFill>
              </a:rPr>
              <a:t>, </a:t>
            </a:r>
            <a:r>
              <a:rPr i="1" lang="en">
                <a:solidFill>
                  <a:schemeClr val="dk1"/>
                </a:solidFill>
              </a:rPr>
              <a:t>infrastructure</a:t>
            </a:r>
            <a:r>
              <a:rPr lang="en">
                <a:solidFill>
                  <a:schemeClr val="dk1"/>
                </a:solidFill>
              </a:rPr>
              <a:t>, </a:t>
            </a:r>
            <a:r>
              <a:rPr i="1" lang="en">
                <a:solidFill>
                  <a:schemeClr val="dk1"/>
                </a:solidFill>
              </a:rPr>
              <a:t>sustainability</a:t>
            </a:r>
            <a:r>
              <a:rPr lang="en">
                <a:solidFill>
                  <a:schemeClr val="dk1"/>
                </a:solidFill>
              </a:rPr>
              <a:t>, </a:t>
            </a:r>
            <a:r>
              <a:rPr i="1" lang="en">
                <a:solidFill>
                  <a:schemeClr val="dk1"/>
                </a:solidFill>
              </a:rPr>
              <a:t>resources</a:t>
            </a:r>
            <a:r>
              <a:rPr lang="en">
                <a:solidFill>
                  <a:schemeClr val="dk1"/>
                </a:solidFill>
              </a:rPr>
              <a:t>, and </a:t>
            </a:r>
            <a:r>
              <a:rPr i="1" lang="en">
                <a:solidFill>
                  <a:schemeClr val="dk1"/>
                </a:solidFill>
              </a:rPr>
              <a:t>reliability</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similarity scores for these attributes are tightly grouped, showing that NASA has a strong association with these topics.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i="1" lang="en">
                <a:solidFill>
                  <a:schemeClr val="dk1"/>
                </a:solidFill>
              </a:rPr>
              <a:t>Exploration</a:t>
            </a:r>
            <a:r>
              <a:rPr lang="en">
                <a:solidFill>
                  <a:schemeClr val="dk1"/>
                </a:solidFill>
              </a:rPr>
              <a:t> and </a:t>
            </a:r>
            <a:r>
              <a:rPr i="1" lang="en">
                <a:solidFill>
                  <a:schemeClr val="dk1"/>
                </a:solidFill>
              </a:rPr>
              <a:t>infrastructure</a:t>
            </a:r>
            <a:r>
              <a:rPr lang="en">
                <a:solidFill>
                  <a:schemeClr val="dk1"/>
                </a:solidFill>
              </a:rPr>
              <a:t> lead the list, indicating NASA’s dominance in missions related to space exploration and technological advancement.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ISRO</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ISRO's top 5 attributes include </a:t>
            </a:r>
            <a:r>
              <a:rPr i="1" lang="en">
                <a:solidFill>
                  <a:schemeClr val="dk1"/>
                </a:solidFill>
              </a:rPr>
              <a:t>innovation</a:t>
            </a:r>
            <a:r>
              <a:rPr lang="en">
                <a:solidFill>
                  <a:schemeClr val="dk1"/>
                </a:solidFill>
              </a:rPr>
              <a:t>, </a:t>
            </a:r>
            <a:r>
              <a:rPr i="1" lang="en">
                <a:solidFill>
                  <a:schemeClr val="dk1"/>
                </a:solidFill>
              </a:rPr>
              <a:t>infrastructure</a:t>
            </a:r>
            <a:r>
              <a:rPr lang="en">
                <a:solidFill>
                  <a:schemeClr val="dk1"/>
                </a:solidFill>
              </a:rPr>
              <a:t>, </a:t>
            </a:r>
            <a:r>
              <a:rPr i="1" lang="en">
                <a:solidFill>
                  <a:schemeClr val="dk1"/>
                </a:solidFill>
              </a:rPr>
              <a:t>funding</a:t>
            </a:r>
            <a:r>
              <a:rPr lang="en">
                <a:solidFill>
                  <a:schemeClr val="dk1"/>
                </a:solidFill>
              </a:rPr>
              <a:t>, </a:t>
            </a:r>
            <a:r>
              <a:rPr i="1" lang="en">
                <a:solidFill>
                  <a:schemeClr val="dk1"/>
                </a:solidFill>
              </a:rPr>
              <a:t>exploration</a:t>
            </a:r>
            <a:r>
              <a:rPr lang="en">
                <a:solidFill>
                  <a:schemeClr val="dk1"/>
                </a:solidFill>
              </a:rPr>
              <a:t>, and </a:t>
            </a:r>
            <a:r>
              <a:rPr i="1" lang="en">
                <a:solidFill>
                  <a:schemeClr val="dk1"/>
                </a:solidFill>
              </a:rPr>
              <a:t>reliability</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Similarity scores are slightly lower than NASA’s but still indicate a strong association with </a:t>
            </a:r>
            <a:r>
              <a:rPr i="1" lang="en">
                <a:solidFill>
                  <a:schemeClr val="dk1"/>
                </a:solidFill>
              </a:rPr>
              <a:t>innovation</a:t>
            </a:r>
            <a:r>
              <a:rPr lang="en">
                <a:solidFill>
                  <a:schemeClr val="dk1"/>
                </a:solidFill>
              </a:rPr>
              <a:t> and </a:t>
            </a:r>
            <a:r>
              <a:rPr i="1" lang="en">
                <a:solidFill>
                  <a:schemeClr val="dk1"/>
                </a:solidFill>
              </a:rPr>
              <a:t>infrastructure</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There is a slight gap between </a:t>
            </a:r>
            <a:r>
              <a:rPr i="1" lang="en">
                <a:solidFill>
                  <a:schemeClr val="dk1"/>
                </a:solidFill>
              </a:rPr>
              <a:t>innovation</a:t>
            </a:r>
            <a:r>
              <a:rPr lang="en">
                <a:solidFill>
                  <a:schemeClr val="dk1"/>
                </a:solidFill>
              </a:rPr>
              <a:t> and other attributes like </a:t>
            </a:r>
            <a:r>
              <a:rPr i="1" lang="en">
                <a:solidFill>
                  <a:schemeClr val="dk1"/>
                </a:solidFill>
              </a:rPr>
              <a:t>funding</a:t>
            </a:r>
            <a:r>
              <a:rPr lang="en">
                <a:solidFill>
                  <a:schemeClr val="dk1"/>
                </a:solidFill>
              </a:rPr>
              <a:t> and </a:t>
            </a:r>
            <a:r>
              <a:rPr i="1" lang="en">
                <a:solidFill>
                  <a:schemeClr val="dk1"/>
                </a:solidFill>
              </a:rPr>
              <a:t>exploration</a:t>
            </a:r>
            <a:r>
              <a:rPr lang="en">
                <a:solidFill>
                  <a:schemeClr val="dk1"/>
                </a:solidFill>
              </a:rPr>
              <a:t>, suggesting an opportunity for ISRO to bridge this gap by highlighting its achievements in these areas more.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Overall</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Across all space agencies, attributes such as </a:t>
            </a:r>
            <a:r>
              <a:rPr i="1" lang="en">
                <a:solidFill>
                  <a:schemeClr val="dk1"/>
                </a:solidFill>
              </a:rPr>
              <a:t>innovation</a:t>
            </a:r>
            <a:r>
              <a:rPr lang="en">
                <a:solidFill>
                  <a:schemeClr val="dk1"/>
                </a:solidFill>
              </a:rPr>
              <a:t>, </a:t>
            </a:r>
            <a:r>
              <a:rPr i="1" lang="en">
                <a:solidFill>
                  <a:schemeClr val="dk1"/>
                </a:solidFill>
              </a:rPr>
              <a:t>exploration</a:t>
            </a:r>
            <a:r>
              <a:rPr lang="en">
                <a:solidFill>
                  <a:schemeClr val="dk1"/>
                </a:solidFill>
              </a:rPr>
              <a:t>, and </a:t>
            </a:r>
            <a:r>
              <a:rPr i="1" lang="en">
                <a:solidFill>
                  <a:schemeClr val="dk1"/>
                </a:solidFill>
              </a:rPr>
              <a:t>infrastructure</a:t>
            </a:r>
            <a:r>
              <a:rPr lang="en">
                <a:solidFill>
                  <a:schemeClr val="dk1"/>
                </a:solidFill>
              </a:rPr>
              <a:t> are the most associated.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visualization shows that these themes are critical for global space visibility, and agencies that excel in them get recognized more frequently.</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Attributes such as </a:t>
            </a:r>
            <a:r>
              <a:rPr i="1" lang="en">
                <a:solidFill>
                  <a:schemeClr val="dk1"/>
                </a:solidFill>
              </a:rPr>
              <a:t>exploration</a:t>
            </a:r>
            <a:r>
              <a:rPr lang="en">
                <a:solidFill>
                  <a:schemeClr val="dk1"/>
                </a:solidFill>
              </a:rPr>
              <a:t>, </a:t>
            </a:r>
            <a:r>
              <a:rPr i="1" lang="en">
                <a:solidFill>
                  <a:schemeClr val="dk1"/>
                </a:solidFill>
              </a:rPr>
              <a:t>infrastructure</a:t>
            </a:r>
            <a:r>
              <a:rPr lang="en">
                <a:solidFill>
                  <a:schemeClr val="dk1"/>
                </a:solidFill>
              </a:rPr>
              <a:t>, and </a:t>
            </a:r>
            <a:r>
              <a:rPr i="1" lang="en">
                <a:solidFill>
                  <a:schemeClr val="dk1"/>
                </a:solidFill>
              </a:rPr>
              <a:t>sustainability</a:t>
            </a:r>
            <a:r>
              <a:rPr lang="en">
                <a:solidFill>
                  <a:schemeClr val="dk1"/>
                </a:solidFill>
              </a:rPr>
              <a:t> are the most prominent, with high similarity scores across the visualizations. NASA appears to have focused effectively on these areas, getting significant attention and strong association with these keywords.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i="1" lang="en">
                <a:solidFill>
                  <a:schemeClr val="dk1"/>
                </a:solidFill>
              </a:rPr>
              <a:t>Exploration</a:t>
            </a:r>
            <a:r>
              <a:rPr lang="en">
                <a:solidFill>
                  <a:schemeClr val="dk1"/>
                </a:solidFill>
              </a:rPr>
              <a:t> stands out across all sources, indicating NASA's dominant narrative around space exploration.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ISRO's top attributes include </a:t>
            </a:r>
            <a:r>
              <a:rPr i="1" lang="en">
                <a:solidFill>
                  <a:schemeClr val="dk1"/>
                </a:solidFill>
              </a:rPr>
              <a:t>innovation</a:t>
            </a:r>
            <a:r>
              <a:rPr lang="en">
                <a:solidFill>
                  <a:schemeClr val="dk1"/>
                </a:solidFill>
              </a:rPr>
              <a:t>, </a:t>
            </a:r>
            <a:r>
              <a:rPr i="1" lang="en">
                <a:solidFill>
                  <a:schemeClr val="dk1"/>
                </a:solidFill>
              </a:rPr>
              <a:t>infrastructure</a:t>
            </a:r>
            <a:r>
              <a:rPr lang="en">
                <a:solidFill>
                  <a:schemeClr val="dk1"/>
                </a:solidFill>
              </a:rPr>
              <a:t>, and </a:t>
            </a:r>
            <a:r>
              <a:rPr i="1" lang="en">
                <a:solidFill>
                  <a:schemeClr val="dk1"/>
                </a:solidFill>
              </a:rPr>
              <a:t>funding</a:t>
            </a:r>
            <a:r>
              <a:rPr lang="en">
                <a:solidFill>
                  <a:schemeClr val="dk1"/>
                </a:solidFill>
              </a:rPr>
              <a:t>. Notably, ISRO’s focus on </a:t>
            </a:r>
            <a:r>
              <a:rPr i="1" lang="en">
                <a:solidFill>
                  <a:schemeClr val="dk1"/>
                </a:solidFill>
              </a:rPr>
              <a:t>innovation</a:t>
            </a:r>
            <a:r>
              <a:rPr lang="en">
                <a:solidFill>
                  <a:schemeClr val="dk1"/>
                </a:solidFill>
              </a:rPr>
              <a:t> seems to align closely with its perceived strengths.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However, the lower sentiment scores for certain attributes compared to NASA suggest that while ISRO’s visibility is strong, there might be room for improvement in how positively these attributes are being perceived.</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Attributes like </a:t>
            </a:r>
            <a:r>
              <a:rPr i="1" lang="en">
                <a:solidFill>
                  <a:schemeClr val="dk1"/>
                </a:solidFill>
              </a:rPr>
              <a:t>infrastructure</a:t>
            </a:r>
            <a:r>
              <a:rPr lang="en">
                <a:solidFill>
                  <a:schemeClr val="dk1"/>
                </a:solidFill>
              </a:rPr>
              <a:t> and </a:t>
            </a:r>
            <a:r>
              <a:rPr i="1" lang="en">
                <a:solidFill>
                  <a:schemeClr val="dk1"/>
                </a:solidFill>
              </a:rPr>
              <a:t>sustainability</a:t>
            </a:r>
            <a:r>
              <a:rPr lang="en">
                <a:solidFill>
                  <a:schemeClr val="dk1"/>
                </a:solidFill>
              </a:rPr>
              <a:t> resonate across both NASA and ISRO, which can be seen as crucial topics across the space industry as a whole. These attributes have relatively high similarity and positive sentiment scores.</a:t>
            </a:r>
            <a:endParaRPr>
              <a:solidFill>
                <a:schemeClr val="dk1"/>
              </a:solidFill>
            </a:endParaRPr>
          </a:p>
          <a:p>
            <a:pPr indent="0" lvl="0" marL="0" rtl="0" algn="l">
              <a:lnSpc>
                <a:spcPct val="115000"/>
              </a:lnSpc>
              <a:spcBef>
                <a:spcPts val="1200"/>
              </a:spcBef>
              <a:spcAft>
                <a:spcPts val="0"/>
              </a:spcAft>
              <a:buNone/>
            </a:pPr>
            <a:r>
              <a:t/>
            </a:r>
            <a:endParaRPr sz="1200">
              <a:solidFill>
                <a:schemeClr val="dk1"/>
              </a:solidFill>
              <a:latin typeface="Inter"/>
              <a:ea typeface="Inter"/>
              <a:cs typeface="Inter"/>
              <a:sym typeface="Inter"/>
            </a:endParaRPr>
          </a:p>
        </p:txBody>
      </p:sp>
      <p:sp>
        <p:nvSpPr>
          <p:cNvPr id="261" name="Google Shape;261;g2fa7f2058fb_4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fa7b1d64f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Most frequent attribute for NASA: resources, 46 occurrences</a:t>
            </a:r>
            <a:endParaRPr/>
          </a:p>
          <a:p>
            <a:pPr indent="-298450" lvl="0" marL="457200" rtl="0" algn="l">
              <a:spcBef>
                <a:spcPts val="0"/>
              </a:spcBef>
              <a:spcAft>
                <a:spcPts val="0"/>
              </a:spcAft>
              <a:buSzPts val="1100"/>
              <a:buChar char="●"/>
            </a:pPr>
            <a:r>
              <a:rPr lang="en"/>
              <a:t>Most frequent attribute for ISRO: infrastructure, 103 occurrences</a:t>
            </a:r>
            <a:endParaRPr/>
          </a:p>
          <a:p>
            <a:pPr indent="-298450" lvl="0" marL="457200" rtl="0" algn="l">
              <a:spcBef>
                <a:spcPts val="0"/>
              </a:spcBef>
              <a:spcAft>
                <a:spcPts val="0"/>
              </a:spcAft>
              <a:buSzPts val="1100"/>
              <a:buChar char="●"/>
            </a:pPr>
            <a:r>
              <a:rPr lang="en"/>
              <a:t>Most frequent attribute Overall: resources, 574 occurrences</a:t>
            </a:r>
            <a:endParaRPr/>
          </a:p>
          <a:p>
            <a:pPr indent="-298450" lvl="0" marL="457200" rtl="0" algn="l">
              <a:spcBef>
                <a:spcPts val="0"/>
              </a:spcBef>
              <a:spcAft>
                <a:spcPts val="0"/>
              </a:spcAft>
              <a:buSzPts val="1100"/>
              <a:buChar char="●"/>
            </a:pPr>
            <a:r>
              <a:rPr lang="en"/>
              <a:t>Used BERT because VADER wasn’t properly capturing sarcasm and negative emotions</a:t>
            </a:r>
            <a:endParaRPr/>
          </a:p>
          <a:p>
            <a:pPr indent="0" lvl="0" marL="0" rtl="0" algn="l">
              <a:lnSpc>
                <a:spcPct val="115000"/>
              </a:lnSpc>
              <a:spcBef>
                <a:spcPts val="1200"/>
              </a:spcBef>
              <a:spcAft>
                <a:spcPts val="0"/>
              </a:spcAft>
              <a:buNone/>
            </a:pPr>
            <a:r>
              <a:rPr b="1" lang="en">
                <a:solidFill>
                  <a:schemeClr val="dk1"/>
                </a:solidFill>
              </a:rPr>
              <a:t>Sentiment Analysis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NASA</a:t>
            </a:r>
            <a:r>
              <a:rPr lang="en">
                <a:solidFill>
                  <a:schemeClr val="dk1"/>
                </a:solidFill>
              </a:rPr>
              <a:t>: </a:t>
            </a:r>
            <a:r>
              <a:rPr i="1" lang="en">
                <a:solidFill>
                  <a:schemeClr val="dk1"/>
                </a:solidFill>
              </a:rPr>
              <a:t>Reliability</a:t>
            </a:r>
            <a:r>
              <a:rPr lang="en">
                <a:solidFill>
                  <a:schemeClr val="dk1"/>
                </a:solidFill>
              </a:rPr>
              <a:t> and </a:t>
            </a:r>
            <a:r>
              <a:rPr i="1" lang="en">
                <a:solidFill>
                  <a:schemeClr val="dk1"/>
                </a:solidFill>
              </a:rPr>
              <a:t>exploration</a:t>
            </a:r>
            <a:r>
              <a:rPr lang="en">
                <a:solidFill>
                  <a:schemeClr val="dk1"/>
                </a:solidFill>
              </a:rPr>
              <a:t> are most positively viewed for NASA.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ISRO</a:t>
            </a:r>
            <a:r>
              <a:rPr lang="en">
                <a:solidFill>
                  <a:schemeClr val="dk1"/>
                </a:solidFill>
              </a:rPr>
              <a:t>: </a:t>
            </a:r>
            <a:r>
              <a:rPr i="1" lang="en">
                <a:solidFill>
                  <a:schemeClr val="dk1"/>
                </a:solidFill>
              </a:rPr>
              <a:t>Innovation</a:t>
            </a:r>
            <a:r>
              <a:rPr lang="en">
                <a:solidFill>
                  <a:schemeClr val="dk1"/>
                </a:solidFill>
              </a:rPr>
              <a:t> and </a:t>
            </a:r>
            <a:r>
              <a:rPr i="1" lang="en">
                <a:solidFill>
                  <a:schemeClr val="dk1"/>
                </a:solidFill>
              </a:rPr>
              <a:t>cost-efficiency</a:t>
            </a:r>
            <a:r>
              <a:rPr lang="en">
                <a:solidFill>
                  <a:schemeClr val="dk1"/>
                </a:solidFill>
              </a:rPr>
              <a:t> are the most positively perceived attributes.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Overall</a:t>
            </a:r>
            <a:r>
              <a:rPr lang="en">
                <a:solidFill>
                  <a:schemeClr val="dk1"/>
                </a:solidFill>
              </a:rPr>
              <a:t>: </a:t>
            </a:r>
            <a:r>
              <a:rPr i="1" lang="en">
                <a:solidFill>
                  <a:schemeClr val="dk1"/>
                </a:solidFill>
              </a:rPr>
              <a:t>Sustainability</a:t>
            </a:r>
            <a:r>
              <a:rPr lang="en">
                <a:solidFill>
                  <a:schemeClr val="dk1"/>
                </a:solidFill>
              </a:rPr>
              <a:t> and </a:t>
            </a:r>
            <a:r>
              <a:rPr i="1" lang="en">
                <a:solidFill>
                  <a:schemeClr val="dk1"/>
                </a:solidFill>
              </a:rPr>
              <a:t>infrastructure</a:t>
            </a:r>
            <a:r>
              <a:rPr lang="en">
                <a:solidFill>
                  <a:schemeClr val="dk1"/>
                </a:solidFill>
              </a:rPr>
              <a:t> emerge as highly positive across the board.</a:t>
            </a:r>
            <a:endParaRPr/>
          </a:p>
          <a:p>
            <a:pPr indent="0" lvl="0" marL="0" rtl="0" algn="l">
              <a:spcBef>
                <a:spcPts val="1200"/>
              </a:spcBef>
              <a:spcAft>
                <a:spcPts val="0"/>
              </a:spcAft>
              <a:buClr>
                <a:schemeClr val="dk1"/>
              </a:buClr>
              <a:buSzPts val="1100"/>
              <a:buFont typeface="Arial"/>
              <a:buNone/>
            </a:pPr>
            <a:r>
              <a:rPr b="1" lang="en">
                <a:solidFill>
                  <a:schemeClr val="dk1"/>
                </a:solidFill>
              </a:rPr>
              <a:t>NASA</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NASA's best attributes (based on similarity) like </a:t>
            </a:r>
            <a:r>
              <a:rPr i="1" lang="en">
                <a:solidFill>
                  <a:schemeClr val="dk1"/>
                </a:solidFill>
              </a:rPr>
              <a:t>exploration</a:t>
            </a:r>
            <a:r>
              <a:rPr lang="en">
                <a:solidFill>
                  <a:schemeClr val="dk1"/>
                </a:solidFill>
              </a:rPr>
              <a:t>, </a:t>
            </a:r>
            <a:r>
              <a:rPr i="1" lang="en">
                <a:solidFill>
                  <a:schemeClr val="dk1"/>
                </a:solidFill>
              </a:rPr>
              <a:t>infrastructure</a:t>
            </a:r>
            <a:r>
              <a:rPr lang="en">
                <a:solidFill>
                  <a:schemeClr val="dk1"/>
                </a:solidFill>
              </a:rPr>
              <a:t>, </a:t>
            </a:r>
            <a:r>
              <a:rPr i="1" lang="en">
                <a:solidFill>
                  <a:schemeClr val="dk1"/>
                </a:solidFill>
              </a:rPr>
              <a:t>sustainability</a:t>
            </a:r>
            <a:r>
              <a:rPr lang="en">
                <a:solidFill>
                  <a:schemeClr val="dk1"/>
                </a:solidFill>
              </a:rPr>
              <a:t>, and </a:t>
            </a:r>
            <a:r>
              <a:rPr i="1" lang="en">
                <a:solidFill>
                  <a:schemeClr val="dk1"/>
                </a:solidFill>
              </a:rPr>
              <a:t>innovation</a:t>
            </a:r>
            <a:r>
              <a:rPr lang="en">
                <a:solidFill>
                  <a:schemeClr val="dk1"/>
                </a:solidFill>
              </a:rPr>
              <a:t> also score well in sentiment analysis. This indicates that not only is NASA strongly associated with these attributes, but they are viewed positively.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i="1" lang="en">
                <a:solidFill>
                  <a:schemeClr val="dk1"/>
                </a:solidFill>
              </a:rPr>
              <a:t>Reliability</a:t>
            </a:r>
            <a:r>
              <a:rPr lang="en">
                <a:solidFill>
                  <a:schemeClr val="dk1"/>
                </a:solidFill>
              </a:rPr>
              <a:t> and </a:t>
            </a:r>
            <a:r>
              <a:rPr i="1" lang="en">
                <a:solidFill>
                  <a:schemeClr val="dk1"/>
                </a:solidFill>
              </a:rPr>
              <a:t>innovation</a:t>
            </a:r>
            <a:r>
              <a:rPr lang="en">
                <a:solidFill>
                  <a:schemeClr val="dk1"/>
                </a:solidFill>
              </a:rPr>
              <a:t> stand out with high sentiment scores, reinforcing NASA’s reputation for stable, well-engineered missions.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ISRO</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ISRO’s top attributes like </a:t>
            </a:r>
            <a:r>
              <a:rPr i="1" lang="en">
                <a:solidFill>
                  <a:schemeClr val="dk1"/>
                </a:solidFill>
              </a:rPr>
              <a:t>innovation</a:t>
            </a:r>
            <a:r>
              <a:rPr lang="en">
                <a:solidFill>
                  <a:schemeClr val="dk1"/>
                </a:solidFill>
              </a:rPr>
              <a:t> and </a:t>
            </a:r>
            <a:r>
              <a:rPr i="1" lang="en">
                <a:solidFill>
                  <a:schemeClr val="dk1"/>
                </a:solidFill>
              </a:rPr>
              <a:t>funding</a:t>
            </a:r>
            <a:r>
              <a:rPr lang="en">
                <a:solidFill>
                  <a:schemeClr val="dk1"/>
                </a:solidFill>
              </a:rPr>
              <a:t> have generally positive sentiment scores, with a strong focus on </a:t>
            </a:r>
            <a:r>
              <a:rPr i="1" lang="en">
                <a:solidFill>
                  <a:schemeClr val="dk1"/>
                </a:solidFill>
              </a:rPr>
              <a:t>innovation</a:t>
            </a:r>
            <a:r>
              <a:rPr lang="en">
                <a:solidFill>
                  <a:schemeClr val="dk1"/>
                </a:solidFill>
              </a:rPr>
              <a:t> as ISRO’s standout feature.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Although ISRO’s sentiment is positive in many areas, it lacks the same consistency as NASA. However, </a:t>
            </a:r>
            <a:r>
              <a:rPr i="1" lang="en">
                <a:solidFill>
                  <a:schemeClr val="dk1"/>
                </a:solidFill>
              </a:rPr>
              <a:t>funding</a:t>
            </a:r>
            <a:r>
              <a:rPr lang="en">
                <a:solidFill>
                  <a:schemeClr val="dk1"/>
                </a:solidFill>
              </a:rPr>
              <a:t> and </a:t>
            </a:r>
            <a:r>
              <a:rPr i="1" lang="en">
                <a:solidFill>
                  <a:schemeClr val="dk1"/>
                </a:solidFill>
              </a:rPr>
              <a:t>reliability</a:t>
            </a:r>
            <a:r>
              <a:rPr lang="en">
                <a:solidFill>
                  <a:schemeClr val="dk1"/>
                </a:solidFill>
              </a:rPr>
              <a:t> do show room for improvement.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Overall</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overall sentiment highlights a positive perception for attributes such as </a:t>
            </a:r>
            <a:r>
              <a:rPr i="1" lang="en">
                <a:solidFill>
                  <a:schemeClr val="dk1"/>
                </a:solidFill>
              </a:rPr>
              <a:t>sustainability</a:t>
            </a:r>
            <a:r>
              <a:rPr lang="en">
                <a:solidFill>
                  <a:schemeClr val="dk1"/>
                </a:solidFill>
              </a:rPr>
              <a:t>, </a:t>
            </a:r>
            <a:r>
              <a:rPr i="1" lang="en">
                <a:solidFill>
                  <a:schemeClr val="dk1"/>
                </a:solidFill>
              </a:rPr>
              <a:t>infrastructure</a:t>
            </a:r>
            <a:r>
              <a:rPr lang="en">
                <a:solidFill>
                  <a:schemeClr val="dk1"/>
                </a:solidFill>
              </a:rPr>
              <a:t>, and </a:t>
            </a:r>
            <a:r>
              <a:rPr i="1" lang="en">
                <a:solidFill>
                  <a:schemeClr val="dk1"/>
                </a:solidFill>
              </a:rPr>
              <a:t>exploration</a:t>
            </a:r>
            <a:r>
              <a:rPr lang="en">
                <a:solidFill>
                  <a:schemeClr val="dk1"/>
                </a:solidFill>
              </a:rPr>
              <a:t>. Sustainability, in particular, stands out as an opportunity for agencies to leverage.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ISRO can potentially improve its sentiment score in areas like </a:t>
            </a:r>
            <a:r>
              <a:rPr i="1" lang="en">
                <a:solidFill>
                  <a:schemeClr val="dk1"/>
                </a:solidFill>
              </a:rPr>
              <a:t>reliability</a:t>
            </a:r>
            <a:r>
              <a:rPr lang="en">
                <a:solidFill>
                  <a:schemeClr val="dk1"/>
                </a:solidFill>
              </a:rPr>
              <a:t> and </a:t>
            </a:r>
            <a:r>
              <a:rPr i="1" lang="en">
                <a:solidFill>
                  <a:schemeClr val="dk1"/>
                </a:solidFill>
              </a:rPr>
              <a:t>infrastructure</a:t>
            </a:r>
            <a:r>
              <a:rPr lang="en">
                <a:solidFill>
                  <a:schemeClr val="dk1"/>
                </a:solidFill>
              </a:rPr>
              <a:t> by emphasizing achievements in these domains.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i="1" lang="en">
                <a:solidFill>
                  <a:schemeClr val="dk1"/>
                </a:solidFill>
              </a:rPr>
              <a:t>Innovation</a:t>
            </a:r>
            <a:r>
              <a:rPr lang="en">
                <a:solidFill>
                  <a:schemeClr val="dk1"/>
                </a:solidFill>
              </a:rPr>
              <a:t> and </a:t>
            </a:r>
            <a:r>
              <a:rPr i="1" lang="en">
                <a:solidFill>
                  <a:schemeClr val="dk1"/>
                </a:solidFill>
              </a:rPr>
              <a:t>infrastructure</a:t>
            </a:r>
            <a:r>
              <a:rPr lang="en">
                <a:solidFill>
                  <a:schemeClr val="dk1"/>
                </a:solidFill>
              </a:rPr>
              <a:t> score higher in ISRO’s sentiment analysis. These are strengths for ISRO, and maintaining or even further promoting them could reinforce its brand in the global space narrative.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i="1" lang="en">
                <a:solidFill>
                  <a:schemeClr val="dk1"/>
                </a:solidFill>
              </a:rPr>
              <a:t>Sustainability</a:t>
            </a:r>
            <a:r>
              <a:rPr lang="en">
                <a:solidFill>
                  <a:schemeClr val="dk1"/>
                </a:solidFill>
              </a:rPr>
              <a:t> is also a strong topic with overall positive sentiment across NASA and ISRO. There is an opportunity for ISRO to lean into this narrative, especially with the global focus on sustainable practices in various sectors.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Certain attributes, such as </a:t>
            </a:r>
            <a:r>
              <a:rPr i="1" lang="en">
                <a:solidFill>
                  <a:schemeClr val="dk1"/>
                </a:solidFill>
              </a:rPr>
              <a:t>mission</a:t>
            </a:r>
            <a:r>
              <a:rPr lang="en">
                <a:solidFill>
                  <a:schemeClr val="dk1"/>
                </a:solidFill>
              </a:rPr>
              <a:t>, </a:t>
            </a:r>
            <a:r>
              <a:rPr i="1" lang="en">
                <a:solidFill>
                  <a:schemeClr val="dk1"/>
                </a:solidFill>
              </a:rPr>
              <a:t>money</a:t>
            </a:r>
            <a:r>
              <a:rPr lang="en">
                <a:solidFill>
                  <a:schemeClr val="dk1"/>
                </a:solidFill>
              </a:rPr>
              <a:t>, and </a:t>
            </a:r>
            <a:r>
              <a:rPr i="1" lang="en">
                <a:solidFill>
                  <a:schemeClr val="dk1"/>
                </a:solidFill>
              </a:rPr>
              <a:t>risk</a:t>
            </a:r>
            <a:r>
              <a:rPr lang="en">
                <a:solidFill>
                  <a:schemeClr val="dk1"/>
                </a:solidFill>
              </a:rPr>
              <a:t>, appear less frequently but show potential for higher positive sentiment. Promoting these attributes might improve ISRO’s perceived expertise in these critical areas.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i="1" lang="en">
                <a:solidFill>
                  <a:schemeClr val="dk1"/>
                </a:solidFill>
              </a:rPr>
              <a:t>Reliability</a:t>
            </a:r>
            <a:r>
              <a:rPr lang="en">
                <a:solidFill>
                  <a:schemeClr val="dk1"/>
                </a:solidFill>
              </a:rPr>
              <a:t> is an area that NASA scores well in, but ISRO has lower visibility. Increasing communication around ISRO's track record, especially in launch reliability, could be beneficial.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Attributes like </a:t>
            </a:r>
            <a:r>
              <a:rPr i="1" lang="en">
                <a:solidFill>
                  <a:schemeClr val="dk1"/>
                </a:solidFill>
              </a:rPr>
              <a:t>exploration</a:t>
            </a:r>
            <a:r>
              <a:rPr lang="en">
                <a:solidFill>
                  <a:schemeClr val="dk1"/>
                </a:solidFill>
              </a:rPr>
              <a:t> and </a:t>
            </a:r>
            <a:r>
              <a:rPr i="1" lang="en">
                <a:solidFill>
                  <a:schemeClr val="dk1"/>
                </a:solidFill>
              </a:rPr>
              <a:t>spacecraft</a:t>
            </a:r>
            <a:r>
              <a:rPr lang="en">
                <a:solidFill>
                  <a:schemeClr val="dk1"/>
                </a:solidFill>
              </a:rPr>
              <a:t> have strong visibility and positive sentiment for NASA, but ISRO is not as strongly associated with them. Promoting these aspects, particularly given ISRO’s achievements in space exploration, such as the Mars Orbiter Mission, could significantly enhance its profile.</a:t>
            </a:r>
            <a:endParaRPr>
              <a:solidFill>
                <a:schemeClr val="dk1"/>
              </a:solidFill>
            </a:endParaRPr>
          </a:p>
        </p:txBody>
      </p:sp>
      <p:sp>
        <p:nvSpPr>
          <p:cNvPr id="268" name="Google Shape;268;g2fa7b1d64fe_0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fa7b1d64fe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Most frequent attribute for NASA: resources, 46 occurrences</a:t>
            </a:r>
            <a:endParaRPr/>
          </a:p>
          <a:p>
            <a:pPr indent="-298450" lvl="0" marL="457200" rtl="0" algn="l">
              <a:spcBef>
                <a:spcPts val="0"/>
              </a:spcBef>
              <a:spcAft>
                <a:spcPts val="0"/>
              </a:spcAft>
              <a:buSzPts val="1100"/>
              <a:buChar char="●"/>
            </a:pPr>
            <a:r>
              <a:rPr lang="en"/>
              <a:t>Most frequent attribute for ISRO: infrastructure, 103 occurrences</a:t>
            </a:r>
            <a:endParaRPr/>
          </a:p>
          <a:p>
            <a:pPr indent="-298450" lvl="0" marL="457200" rtl="0" algn="l">
              <a:spcBef>
                <a:spcPts val="0"/>
              </a:spcBef>
              <a:spcAft>
                <a:spcPts val="0"/>
              </a:spcAft>
              <a:buSzPts val="1100"/>
              <a:buChar char="●"/>
            </a:pPr>
            <a:r>
              <a:rPr lang="en"/>
              <a:t>Most frequent attribute Overall: resources, 574 occurrences</a:t>
            </a:r>
            <a:endParaRPr/>
          </a:p>
          <a:p>
            <a:pPr indent="-298450" lvl="0" marL="457200" rtl="0" algn="l">
              <a:spcBef>
                <a:spcPts val="0"/>
              </a:spcBef>
              <a:spcAft>
                <a:spcPts val="0"/>
              </a:spcAft>
              <a:buSzPts val="1100"/>
              <a:buChar char="●"/>
            </a:pPr>
            <a:r>
              <a:rPr lang="en"/>
              <a:t>Used BERT because VADER wasn’t properly capturing sarcasm and negative emotions</a:t>
            </a:r>
            <a:endParaRPr/>
          </a:p>
          <a:p>
            <a:pPr indent="0" lvl="0" marL="0" rtl="0" algn="l">
              <a:lnSpc>
                <a:spcPct val="115000"/>
              </a:lnSpc>
              <a:spcBef>
                <a:spcPts val="1200"/>
              </a:spcBef>
              <a:spcAft>
                <a:spcPts val="0"/>
              </a:spcAft>
              <a:buNone/>
            </a:pPr>
            <a:r>
              <a:rPr b="1" lang="en">
                <a:solidFill>
                  <a:schemeClr val="dk1"/>
                </a:solidFill>
              </a:rPr>
              <a:t>Sentiment Analysis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NASA</a:t>
            </a:r>
            <a:r>
              <a:rPr lang="en">
                <a:solidFill>
                  <a:schemeClr val="dk1"/>
                </a:solidFill>
              </a:rPr>
              <a:t>: </a:t>
            </a:r>
            <a:r>
              <a:rPr i="1" lang="en">
                <a:solidFill>
                  <a:schemeClr val="dk1"/>
                </a:solidFill>
              </a:rPr>
              <a:t>Reliability</a:t>
            </a:r>
            <a:r>
              <a:rPr lang="en">
                <a:solidFill>
                  <a:schemeClr val="dk1"/>
                </a:solidFill>
              </a:rPr>
              <a:t> and </a:t>
            </a:r>
            <a:r>
              <a:rPr i="1" lang="en">
                <a:solidFill>
                  <a:schemeClr val="dk1"/>
                </a:solidFill>
              </a:rPr>
              <a:t>exploration</a:t>
            </a:r>
            <a:r>
              <a:rPr lang="en">
                <a:solidFill>
                  <a:schemeClr val="dk1"/>
                </a:solidFill>
              </a:rPr>
              <a:t> are most positively viewed for NASA.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ISRO</a:t>
            </a:r>
            <a:r>
              <a:rPr lang="en">
                <a:solidFill>
                  <a:schemeClr val="dk1"/>
                </a:solidFill>
              </a:rPr>
              <a:t>: </a:t>
            </a:r>
            <a:r>
              <a:rPr i="1" lang="en">
                <a:solidFill>
                  <a:schemeClr val="dk1"/>
                </a:solidFill>
              </a:rPr>
              <a:t>Innovation</a:t>
            </a:r>
            <a:r>
              <a:rPr lang="en">
                <a:solidFill>
                  <a:schemeClr val="dk1"/>
                </a:solidFill>
              </a:rPr>
              <a:t> and </a:t>
            </a:r>
            <a:r>
              <a:rPr i="1" lang="en">
                <a:solidFill>
                  <a:schemeClr val="dk1"/>
                </a:solidFill>
              </a:rPr>
              <a:t>cost-efficiency</a:t>
            </a:r>
            <a:r>
              <a:rPr lang="en">
                <a:solidFill>
                  <a:schemeClr val="dk1"/>
                </a:solidFill>
              </a:rPr>
              <a:t> are the most positively perceived attributes.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Overall</a:t>
            </a:r>
            <a:r>
              <a:rPr lang="en">
                <a:solidFill>
                  <a:schemeClr val="dk1"/>
                </a:solidFill>
              </a:rPr>
              <a:t>: </a:t>
            </a:r>
            <a:r>
              <a:rPr i="1" lang="en">
                <a:solidFill>
                  <a:schemeClr val="dk1"/>
                </a:solidFill>
              </a:rPr>
              <a:t>Sustainability</a:t>
            </a:r>
            <a:r>
              <a:rPr lang="en">
                <a:solidFill>
                  <a:schemeClr val="dk1"/>
                </a:solidFill>
              </a:rPr>
              <a:t> and </a:t>
            </a:r>
            <a:r>
              <a:rPr i="1" lang="en">
                <a:solidFill>
                  <a:schemeClr val="dk1"/>
                </a:solidFill>
              </a:rPr>
              <a:t>infrastructure</a:t>
            </a:r>
            <a:r>
              <a:rPr lang="en">
                <a:solidFill>
                  <a:schemeClr val="dk1"/>
                </a:solidFill>
              </a:rPr>
              <a:t> emerge as highly positive across the board.</a:t>
            </a:r>
            <a:endParaRPr/>
          </a:p>
          <a:p>
            <a:pPr indent="0" lvl="0" marL="0" rtl="0" algn="l">
              <a:spcBef>
                <a:spcPts val="1200"/>
              </a:spcBef>
              <a:spcAft>
                <a:spcPts val="0"/>
              </a:spcAft>
              <a:buNone/>
            </a:pPr>
            <a:r>
              <a:rPr b="1" lang="en">
                <a:solidFill>
                  <a:schemeClr val="dk1"/>
                </a:solidFill>
              </a:rPr>
              <a:t>NASA</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NASA's best attributes (based on similarity) like </a:t>
            </a:r>
            <a:r>
              <a:rPr i="1" lang="en">
                <a:solidFill>
                  <a:schemeClr val="dk1"/>
                </a:solidFill>
              </a:rPr>
              <a:t>exploration</a:t>
            </a:r>
            <a:r>
              <a:rPr lang="en">
                <a:solidFill>
                  <a:schemeClr val="dk1"/>
                </a:solidFill>
              </a:rPr>
              <a:t>, </a:t>
            </a:r>
            <a:r>
              <a:rPr i="1" lang="en">
                <a:solidFill>
                  <a:schemeClr val="dk1"/>
                </a:solidFill>
              </a:rPr>
              <a:t>infrastructure</a:t>
            </a:r>
            <a:r>
              <a:rPr lang="en">
                <a:solidFill>
                  <a:schemeClr val="dk1"/>
                </a:solidFill>
              </a:rPr>
              <a:t>, </a:t>
            </a:r>
            <a:r>
              <a:rPr i="1" lang="en">
                <a:solidFill>
                  <a:schemeClr val="dk1"/>
                </a:solidFill>
              </a:rPr>
              <a:t>sustainability</a:t>
            </a:r>
            <a:r>
              <a:rPr lang="en">
                <a:solidFill>
                  <a:schemeClr val="dk1"/>
                </a:solidFill>
              </a:rPr>
              <a:t>, and </a:t>
            </a:r>
            <a:r>
              <a:rPr i="1" lang="en">
                <a:solidFill>
                  <a:schemeClr val="dk1"/>
                </a:solidFill>
              </a:rPr>
              <a:t>innovation</a:t>
            </a:r>
            <a:r>
              <a:rPr lang="en">
                <a:solidFill>
                  <a:schemeClr val="dk1"/>
                </a:solidFill>
              </a:rPr>
              <a:t> also score well in sentiment analysis. This indicates that not only is NASA strongly associated with these attributes, but they are viewed positively.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i="1" lang="en">
                <a:solidFill>
                  <a:schemeClr val="dk1"/>
                </a:solidFill>
              </a:rPr>
              <a:t>Reliability</a:t>
            </a:r>
            <a:r>
              <a:rPr lang="en">
                <a:solidFill>
                  <a:schemeClr val="dk1"/>
                </a:solidFill>
              </a:rPr>
              <a:t> and </a:t>
            </a:r>
            <a:r>
              <a:rPr i="1" lang="en">
                <a:solidFill>
                  <a:schemeClr val="dk1"/>
                </a:solidFill>
              </a:rPr>
              <a:t>innovation</a:t>
            </a:r>
            <a:r>
              <a:rPr lang="en">
                <a:solidFill>
                  <a:schemeClr val="dk1"/>
                </a:solidFill>
              </a:rPr>
              <a:t> stand out with high sentiment scores, reinforcing NASA’s reputation for stable, well-engineered missions.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ISRO</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ISRO’s top attributes like </a:t>
            </a:r>
            <a:r>
              <a:rPr i="1" lang="en">
                <a:solidFill>
                  <a:schemeClr val="dk1"/>
                </a:solidFill>
              </a:rPr>
              <a:t>innovation</a:t>
            </a:r>
            <a:r>
              <a:rPr lang="en">
                <a:solidFill>
                  <a:schemeClr val="dk1"/>
                </a:solidFill>
              </a:rPr>
              <a:t> and </a:t>
            </a:r>
            <a:r>
              <a:rPr i="1" lang="en">
                <a:solidFill>
                  <a:schemeClr val="dk1"/>
                </a:solidFill>
              </a:rPr>
              <a:t>funding</a:t>
            </a:r>
            <a:r>
              <a:rPr lang="en">
                <a:solidFill>
                  <a:schemeClr val="dk1"/>
                </a:solidFill>
              </a:rPr>
              <a:t> have generally positive sentiment scores, with a strong focus on </a:t>
            </a:r>
            <a:r>
              <a:rPr i="1" lang="en">
                <a:solidFill>
                  <a:schemeClr val="dk1"/>
                </a:solidFill>
              </a:rPr>
              <a:t>innovation</a:t>
            </a:r>
            <a:r>
              <a:rPr lang="en">
                <a:solidFill>
                  <a:schemeClr val="dk1"/>
                </a:solidFill>
              </a:rPr>
              <a:t> as ISRO’s standout feature.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Although ISRO’s sentiment is positive in many areas, it lacks the same consistency as NASA. However, </a:t>
            </a:r>
            <a:r>
              <a:rPr i="1" lang="en">
                <a:solidFill>
                  <a:schemeClr val="dk1"/>
                </a:solidFill>
              </a:rPr>
              <a:t>funding</a:t>
            </a:r>
            <a:r>
              <a:rPr lang="en">
                <a:solidFill>
                  <a:schemeClr val="dk1"/>
                </a:solidFill>
              </a:rPr>
              <a:t> and </a:t>
            </a:r>
            <a:r>
              <a:rPr i="1" lang="en">
                <a:solidFill>
                  <a:schemeClr val="dk1"/>
                </a:solidFill>
              </a:rPr>
              <a:t>reliability</a:t>
            </a:r>
            <a:r>
              <a:rPr lang="en">
                <a:solidFill>
                  <a:schemeClr val="dk1"/>
                </a:solidFill>
              </a:rPr>
              <a:t> do show room for improvement.</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Overall</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overall sentiment highlights a positive perception for attributes such as </a:t>
            </a:r>
            <a:r>
              <a:rPr i="1" lang="en">
                <a:solidFill>
                  <a:schemeClr val="dk1"/>
                </a:solidFill>
              </a:rPr>
              <a:t>sustainability</a:t>
            </a:r>
            <a:r>
              <a:rPr lang="en">
                <a:solidFill>
                  <a:schemeClr val="dk1"/>
                </a:solidFill>
              </a:rPr>
              <a:t>, </a:t>
            </a:r>
            <a:r>
              <a:rPr i="1" lang="en">
                <a:solidFill>
                  <a:schemeClr val="dk1"/>
                </a:solidFill>
              </a:rPr>
              <a:t>infrastructure</a:t>
            </a:r>
            <a:r>
              <a:rPr lang="en">
                <a:solidFill>
                  <a:schemeClr val="dk1"/>
                </a:solidFill>
              </a:rPr>
              <a:t>, and </a:t>
            </a:r>
            <a:r>
              <a:rPr i="1" lang="en">
                <a:solidFill>
                  <a:schemeClr val="dk1"/>
                </a:solidFill>
              </a:rPr>
              <a:t>exploration</a:t>
            </a:r>
            <a:r>
              <a:rPr lang="en">
                <a:solidFill>
                  <a:schemeClr val="dk1"/>
                </a:solidFill>
              </a:rPr>
              <a:t>. Sustainability, in particular, stands out as an opportunity for agencies to leverage.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ISRO can potentially improve its sentiment score in areas like </a:t>
            </a:r>
            <a:r>
              <a:rPr i="1" lang="en">
                <a:solidFill>
                  <a:schemeClr val="dk1"/>
                </a:solidFill>
              </a:rPr>
              <a:t>reliability</a:t>
            </a:r>
            <a:r>
              <a:rPr lang="en">
                <a:solidFill>
                  <a:schemeClr val="dk1"/>
                </a:solidFill>
              </a:rPr>
              <a:t> and </a:t>
            </a:r>
            <a:r>
              <a:rPr i="1" lang="en">
                <a:solidFill>
                  <a:schemeClr val="dk1"/>
                </a:solidFill>
              </a:rPr>
              <a:t>infrastructure</a:t>
            </a:r>
            <a:r>
              <a:rPr lang="en">
                <a:solidFill>
                  <a:schemeClr val="dk1"/>
                </a:solidFill>
              </a:rPr>
              <a:t> by emphasizing achievements in these 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i="1" lang="en">
                <a:solidFill>
                  <a:schemeClr val="dk1"/>
                </a:solidFill>
              </a:rPr>
              <a:t>Innovation</a:t>
            </a:r>
            <a:r>
              <a:rPr lang="en">
                <a:solidFill>
                  <a:schemeClr val="dk1"/>
                </a:solidFill>
              </a:rPr>
              <a:t> and </a:t>
            </a:r>
            <a:r>
              <a:rPr i="1" lang="en">
                <a:solidFill>
                  <a:schemeClr val="dk1"/>
                </a:solidFill>
              </a:rPr>
              <a:t>infrastructure</a:t>
            </a:r>
            <a:r>
              <a:rPr lang="en">
                <a:solidFill>
                  <a:schemeClr val="dk1"/>
                </a:solidFill>
              </a:rPr>
              <a:t> score higher in ISRO’s sentiment analysis. These are strengths for ISRO, and maintaining or even further promoting them could reinforce its brand in the global space narrative.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i="1" lang="en">
                <a:solidFill>
                  <a:schemeClr val="dk1"/>
                </a:solidFill>
              </a:rPr>
              <a:t>Sustainability</a:t>
            </a:r>
            <a:r>
              <a:rPr lang="en">
                <a:solidFill>
                  <a:schemeClr val="dk1"/>
                </a:solidFill>
              </a:rPr>
              <a:t> is also a strong topic with overall positive sentiment across NASA and ISRO. There is an opportunity for ISRO to lean into this narrative, especially with the global focus on sustainable practices in various sectors.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Certain attributes, such as </a:t>
            </a:r>
            <a:r>
              <a:rPr i="1" lang="en">
                <a:solidFill>
                  <a:schemeClr val="dk1"/>
                </a:solidFill>
              </a:rPr>
              <a:t>mission</a:t>
            </a:r>
            <a:r>
              <a:rPr lang="en">
                <a:solidFill>
                  <a:schemeClr val="dk1"/>
                </a:solidFill>
              </a:rPr>
              <a:t>, </a:t>
            </a:r>
            <a:r>
              <a:rPr i="1" lang="en">
                <a:solidFill>
                  <a:schemeClr val="dk1"/>
                </a:solidFill>
              </a:rPr>
              <a:t>money</a:t>
            </a:r>
            <a:r>
              <a:rPr lang="en">
                <a:solidFill>
                  <a:schemeClr val="dk1"/>
                </a:solidFill>
              </a:rPr>
              <a:t>, and </a:t>
            </a:r>
            <a:r>
              <a:rPr i="1" lang="en">
                <a:solidFill>
                  <a:schemeClr val="dk1"/>
                </a:solidFill>
              </a:rPr>
              <a:t>risk</a:t>
            </a:r>
            <a:r>
              <a:rPr lang="en">
                <a:solidFill>
                  <a:schemeClr val="dk1"/>
                </a:solidFill>
              </a:rPr>
              <a:t>, appear less frequently but show potential for higher positive sentiment. Promoting these attributes might improve ISRO’s perceived expertise in these critical areas.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i="1" lang="en">
                <a:solidFill>
                  <a:schemeClr val="dk1"/>
                </a:solidFill>
              </a:rPr>
              <a:t>Reliability</a:t>
            </a:r>
            <a:r>
              <a:rPr lang="en">
                <a:solidFill>
                  <a:schemeClr val="dk1"/>
                </a:solidFill>
              </a:rPr>
              <a:t> is an area that NASA scores well in, but ISRO has lower visibility. Increasing communication around ISRO's track record, especially in launch reliability, could be beneficial.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Attributes like </a:t>
            </a:r>
            <a:r>
              <a:rPr i="1" lang="en">
                <a:solidFill>
                  <a:schemeClr val="dk1"/>
                </a:solidFill>
              </a:rPr>
              <a:t>exploration</a:t>
            </a:r>
            <a:r>
              <a:rPr lang="en">
                <a:solidFill>
                  <a:schemeClr val="dk1"/>
                </a:solidFill>
              </a:rPr>
              <a:t> and </a:t>
            </a:r>
            <a:r>
              <a:rPr i="1" lang="en">
                <a:solidFill>
                  <a:schemeClr val="dk1"/>
                </a:solidFill>
              </a:rPr>
              <a:t>spacecraft</a:t>
            </a:r>
            <a:r>
              <a:rPr lang="en">
                <a:solidFill>
                  <a:schemeClr val="dk1"/>
                </a:solidFill>
              </a:rPr>
              <a:t> have strong visibility and positive sentiment for NASA, but ISRO is not as strongly associated with them. Promoting these aspects, particularly given ISRO’s achievements in space exploration, such as the Mars Orbiter Mission, could significantly enhance its profile.</a:t>
            </a:r>
            <a:endParaRPr>
              <a:solidFill>
                <a:schemeClr val="dk1"/>
              </a:solidFill>
            </a:endParaRPr>
          </a:p>
        </p:txBody>
      </p:sp>
      <p:sp>
        <p:nvSpPr>
          <p:cNvPr id="275" name="Google Shape;275;g2fa7b1d64fe_0_2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fa7b1d64f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-Racism closely associated with Indian space and ISRO’s achievements along with positive public opinion</a:t>
            </a:r>
            <a:endParaRPr/>
          </a:p>
          <a:p>
            <a:pPr indent="0" lvl="0" marL="0" rtl="0" algn="l">
              <a:spcBef>
                <a:spcPts val="0"/>
              </a:spcBef>
              <a:spcAft>
                <a:spcPts val="0"/>
              </a:spcAft>
              <a:buNone/>
            </a:pPr>
            <a:r>
              <a:rPr lang="en"/>
              <a:t>-Wanted to combat that perception by analyzing the best attributes ISRO can highlight and looking at how many people hold racist opinions about ISRO as well</a:t>
            </a:r>
            <a:endParaRPr/>
          </a:p>
        </p:txBody>
      </p:sp>
      <p:sp>
        <p:nvSpPr>
          <p:cNvPr id="77" name="Google Shape;77;g2fa7b1d64fe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fa7f2058fb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-Scraped </a:t>
            </a:r>
            <a:r>
              <a:rPr lang="en"/>
              <a:t>around</a:t>
            </a:r>
            <a:r>
              <a:rPr lang="en"/>
              <a:t> 1000 comments from posts in various subreddits and instagram posts from both NASA and ISRO</a:t>
            </a:r>
            <a:endParaRPr/>
          </a:p>
        </p:txBody>
      </p:sp>
      <p:sp>
        <p:nvSpPr>
          <p:cNvPr id="86" name="Google Shape;86;g2fa7f2058fb_3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fa5824f6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10 pairs emphasize reliability, payload, exploration</a:t>
            </a:r>
            <a:endParaRPr/>
          </a:p>
        </p:txBody>
      </p:sp>
      <p:sp>
        <p:nvSpPr>
          <p:cNvPr id="95" name="Google Shape;95;g2fa5824f60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fa7d49aadc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NASA has emphasis on collaboration, payload, and success, while ISRO has emphasis on innovation, achievement, success, and risk (understandable because it has lower budget and social media presence)</a:t>
            </a:r>
            <a:endParaRPr/>
          </a:p>
        </p:txBody>
      </p:sp>
      <p:sp>
        <p:nvSpPr>
          <p:cNvPr id="102" name="Google Shape;102;g2fa7d49aadc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fa4995dae4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rPr>
              <a:t>-Lots of posts were associating risk with NASA, and there was ambiguity about how they were spending their budget or funding their projects. This was an interesting insight given that NASA is so well-known</a:t>
            </a:r>
            <a:endParaRPr sz="1050">
              <a:solidFill>
                <a:schemeClr val="dk1"/>
              </a:solidFill>
            </a:endParaRPr>
          </a:p>
          <a:p>
            <a:pPr indent="0" lvl="0" marL="0" rtl="0" algn="l">
              <a:spcBef>
                <a:spcPts val="0"/>
              </a:spcBef>
              <a:spcAft>
                <a:spcPts val="0"/>
              </a:spcAft>
              <a:buNone/>
            </a:pPr>
            <a:r>
              <a:rPr lang="en" sz="1050">
                <a:solidFill>
                  <a:schemeClr val="dk1"/>
                </a:solidFill>
              </a:rPr>
              <a:t>-Ppl were attaching innovation to ISRO which is a good indicator despite NASA being so well-known</a:t>
            </a:r>
            <a:endParaRPr sz="1050">
              <a:solidFill>
                <a:schemeClr val="dk1"/>
              </a:solidFill>
            </a:endParaRPr>
          </a:p>
          <a:p>
            <a:pPr indent="0" lvl="0" marL="0" rtl="0" algn="l">
              <a:spcBef>
                <a:spcPts val="0"/>
              </a:spcBef>
              <a:spcAft>
                <a:spcPts val="0"/>
              </a:spcAft>
              <a:buNone/>
            </a:pPr>
            <a:r>
              <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Before defining the attributes to look at, we analyzed the frequency counts of all words. Then, we defined the following words such as rover, moon, technology to perform a lift analysis. </a:t>
            </a:r>
            <a:br>
              <a:rPr lang="en" sz="1050">
                <a:solidFill>
                  <a:schemeClr val="dk1"/>
                </a:solidFill>
              </a:rPr>
            </a:b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For this process: </a:t>
            </a:r>
            <a:br>
              <a:rPr lang="en" sz="1050">
                <a:solidFill>
                  <a:schemeClr val="dk1"/>
                </a:solidFill>
              </a:rPr>
            </a:br>
            <a:r>
              <a:rPr lang="en" sz="1050">
                <a:solidFill>
                  <a:schemeClr val="dk1"/>
                </a:solidFill>
              </a:rPr>
              <a:t>we determined specific words from the frequency counts table and determined if they could provide important insight to the data</a:t>
            </a:r>
            <a:endParaRPr sz="1050">
              <a:solidFill>
                <a:schemeClr val="dk1"/>
              </a:solidFill>
            </a:endParaRPr>
          </a:p>
          <a:p>
            <a:pPr indent="0" lvl="0" marL="0" rtl="0" algn="l">
              <a:spcBef>
                <a:spcPts val="0"/>
              </a:spcBef>
              <a:spcAft>
                <a:spcPts val="0"/>
              </a:spcAft>
              <a:buClr>
                <a:schemeClr val="dk1"/>
              </a:buClr>
              <a:buSzPts val="1100"/>
              <a:buFont typeface="Arial"/>
              <a:buNone/>
            </a:pPr>
            <a:br>
              <a:rPr lang="en" sz="1050">
                <a:solidFill>
                  <a:schemeClr val="dk1"/>
                </a:solidFill>
              </a:rPr>
            </a:br>
            <a:r>
              <a:rPr lang="en" sz="1050">
                <a:solidFill>
                  <a:schemeClr val="dk1"/>
                </a:solidFill>
              </a:rPr>
              <a:t>We then added context specific words such as “budget” and “cost” based on our knowledge about ISRO and NASA (that ISRO is low budget compared to its NASA counterpart) </a:t>
            </a:r>
            <a:endParaRPr sz="1050">
              <a:solidFill>
                <a:schemeClr val="dk1"/>
              </a:solidFill>
            </a:endParaRPr>
          </a:p>
          <a:p>
            <a:pPr indent="0" lvl="0" marL="0" rtl="0" algn="l">
              <a:spcBef>
                <a:spcPts val="0"/>
              </a:spcBef>
              <a:spcAft>
                <a:spcPts val="0"/>
              </a:spcAft>
              <a:buClr>
                <a:schemeClr val="dk1"/>
              </a:buClr>
              <a:buSzPts val="1100"/>
              <a:buFont typeface="Arial"/>
              <a:buNone/>
            </a:pPr>
            <a:r>
              <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For our initial lift calculations, we ran it for all of the scrapped data (including nasa, isro, other indian forums) </a:t>
            </a:r>
            <a:endParaRPr sz="1050">
              <a:solidFill>
                <a:schemeClr val="dk1"/>
              </a:solidFill>
            </a:endParaRPr>
          </a:p>
          <a:p>
            <a:pPr indent="0" lvl="0" marL="0" rtl="0" algn="l">
              <a:spcBef>
                <a:spcPts val="0"/>
              </a:spcBef>
              <a:spcAft>
                <a:spcPts val="0"/>
              </a:spcAft>
              <a:buNone/>
            </a:pPr>
            <a:r>
              <a:t/>
            </a:r>
            <a:endParaRPr/>
          </a:p>
        </p:txBody>
      </p:sp>
      <p:sp>
        <p:nvSpPr>
          <p:cNvPr id="110" name="Google Shape;110;g2fa4995dae4_0_3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fa7f2058fb_4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Evaluation score: product of spacy similarity score and normalized BERT from -1 to 1, where -1 is extremely negative and 1 is extremely positive</a:t>
            </a:r>
            <a:endParaRPr/>
          </a:p>
          <a:p>
            <a:pPr indent="-298450" lvl="0" marL="457200" rtl="0" algn="l">
              <a:spcBef>
                <a:spcPts val="0"/>
              </a:spcBef>
              <a:spcAft>
                <a:spcPts val="0"/>
              </a:spcAft>
              <a:buSzPts val="1100"/>
              <a:buChar char="●"/>
            </a:pPr>
            <a:r>
              <a:rPr lang="en"/>
              <a:t>ISRO has negative spacecraft sentiment because they have to outsource their production to the private sector instead of making themselves</a:t>
            </a:r>
            <a:endParaRPr/>
          </a:p>
          <a:p>
            <a:pPr indent="-298450" lvl="0" marL="457200" rtl="0" algn="l">
              <a:spcBef>
                <a:spcPts val="0"/>
              </a:spcBef>
              <a:spcAft>
                <a:spcPts val="0"/>
              </a:spcAft>
              <a:buSzPts val="1100"/>
              <a:buChar char="●"/>
            </a:pPr>
            <a:r>
              <a:rPr lang="en"/>
              <a:t>Comments include stuff from before the time of Chandrayaan and Pragyan, which made ISRO more visible to the eyes of the public</a:t>
            </a:r>
            <a:endParaRPr/>
          </a:p>
          <a:p>
            <a:pPr indent="0" lvl="0" marL="0" rtl="0" algn="l">
              <a:lnSpc>
                <a:spcPct val="115000"/>
              </a:lnSpc>
              <a:spcBef>
                <a:spcPts val="1200"/>
              </a:spcBef>
              <a:spcAft>
                <a:spcPts val="0"/>
              </a:spcAft>
              <a:buNone/>
            </a:pPr>
            <a:r>
              <a:rPr b="1" lang="en">
                <a:solidFill>
                  <a:schemeClr val="dk1"/>
                </a:solidFill>
              </a:rPr>
              <a:t>Evaluation Analysis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NASA</a:t>
            </a:r>
            <a:r>
              <a:rPr lang="en">
                <a:solidFill>
                  <a:schemeClr val="dk1"/>
                </a:solidFill>
              </a:rPr>
              <a:t>: </a:t>
            </a:r>
            <a:r>
              <a:rPr i="1" lang="en">
                <a:solidFill>
                  <a:schemeClr val="dk1"/>
                </a:solidFill>
              </a:rPr>
              <a:t>Collaboration</a:t>
            </a:r>
            <a:r>
              <a:rPr lang="en">
                <a:solidFill>
                  <a:schemeClr val="dk1"/>
                </a:solidFill>
              </a:rPr>
              <a:t> and </a:t>
            </a:r>
            <a:r>
              <a:rPr i="1" lang="en">
                <a:solidFill>
                  <a:schemeClr val="dk1"/>
                </a:solidFill>
              </a:rPr>
              <a:t>cost-efficiency</a:t>
            </a:r>
            <a:r>
              <a:rPr lang="en">
                <a:solidFill>
                  <a:schemeClr val="dk1"/>
                </a:solidFill>
              </a:rPr>
              <a:t> (wasting money) are the most visible attributes in the evaluation score for NASA.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ISRO</a:t>
            </a:r>
            <a:r>
              <a:rPr lang="en">
                <a:solidFill>
                  <a:schemeClr val="dk1"/>
                </a:solidFill>
              </a:rPr>
              <a:t>: </a:t>
            </a:r>
            <a:r>
              <a:rPr i="1" lang="en">
                <a:solidFill>
                  <a:schemeClr val="dk1"/>
                </a:solidFill>
              </a:rPr>
              <a:t>Mission</a:t>
            </a:r>
            <a:r>
              <a:rPr lang="en">
                <a:solidFill>
                  <a:schemeClr val="dk1"/>
                </a:solidFill>
              </a:rPr>
              <a:t> and </a:t>
            </a:r>
            <a:r>
              <a:rPr i="1" lang="en">
                <a:solidFill>
                  <a:schemeClr val="dk1"/>
                </a:solidFill>
              </a:rPr>
              <a:t>cost-efficiency</a:t>
            </a:r>
            <a:r>
              <a:rPr lang="en">
                <a:solidFill>
                  <a:schemeClr val="dk1"/>
                </a:solidFill>
              </a:rPr>
              <a:t> stand out for ISRO in the evaluation analysis.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Overall</a:t>
            </a:r>
            <a:r>
              <a:rPr lang="en">
                <a:solidFill>
                  <a:schemeClr val="dk1"/>
                </a:solidFill>
              </a:rPr>
              <a:t>: </a:t>
            </a:r>
            <a:r>
              <a:rPr i="1" lang="en">
                <a:solidFill>
                  <a:schemeClr val="dk1"/>
                </a:solidFill>
              </a:rPr>
              <a:t>Cost-efficiency</a:t>
            </a:r>
            <a:r>
              <a:rPr lang="en">
                <a:solidFill>
                  <a:schemeClr val="dk1"/>
                </a:solidFill>
              </a:rPr>
              <a:t> and </a:t>
            </a:r>
            <a:r>
              <a:rPr i="1" lang="en">
                <a:solidFill>
                  <a:schemeClr val="dk1"/>
                </a:solidFill>
              </a:rPr>
              <a:t>reliability</a:t>
            </a:r>
            <a:r>
              <a:rPr lang="en">
                <a:solidFill>
                  <a:schemeClr val="dk1"/>
                </a:solidFill>
              </a:rPr>
              <a:t> emerge as key visible factors across agencies.</a:t>
            </a:r>
            <a:endParaRPr/>
          </a:p>
          <a:p>
            <a:pPr indent="0" lvl="0" marL="0" rtl="0" algn="l">
              <a:spcBef>
                <a:spcPts val="1200"/>
              </a:spcBef>
              <a:spcAft>
                <a:spcPts val="0"/>
              </a:spcAft>
              <a:buClr>
                <a:schemeClr val="dk1"/>
              </a:buClr>
              <a:buSzPts val="1100"/>
              <a:buFont typeface="Arial"/>
              <a:buNone/>
            </a:pPr>
            <a:r>
              <a:rPr b="1" lang="en">
                <a:solidFill>
                  <a:schemeClr val="dk1"/>
                </a:solidFill>
              </a:rPr>
              <a:t>NASA</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top 5 attributes for NASA based on evaluation scores include </a:t>
            </a:r>
            <a:r>
              <a:rPr i="1" lang="en">
                <a:solidFill>
                  <a:schemeClr val="dk1"/>
                </a:solidFill>
              </a:rPr>
              <a:t>collaboration</a:t>
            </a:r>
            <a:r>
              <a:rPr lang="en">
                <a:solidFill>
                  <a:schemeClr val="dk1"/>
                </a:solidFill>
              </a:rPr>
              <a:t>, </a:t>
            </a:r>
            <a:r>
              <a:rPr i="1" lang="en">
                <a:solidFill>
                  <a:schemeClr val="dk1"/>
                </a:solidFill>
              </a:rPr>
              <a:t>cost</a:t>
            </a:r>
            <a:r>
              <a:rPr lang="en">
                <a:solidFill>
                  <a:schemeClr val="dk1"/>
                </a:solidFill>
              </a:rPr>
              <a:t>, </a:t>
            </a:r>
            <a:r>
              <a:rPr i="1" lang="en">
                <a:solidFill>
                  <a:schemeClr val="dk1"/>
                </a:solidFill>
              </a:rPr>
              <a:t>reliability</a:t>
            </a:r>
            <a:r>
              <a:rPr lang="en">
                <a:solidFill>
                  <a:schemeClr val="dk1"/>
                </a:solidFill>
              </a:rPr>
              <a:t>, </a:t>
            </a:r>
            <a:r>
              <a:rPr i="1" lang="en">
                <a:solidFill>
                  <a:schemeClr val="dk1"/>
                </a:solidFill>
              </a:rPr>
              <a:t>money</a:t>
            </a:r>
            <a:r>
              <a:rPr lang="en">
                <a:solidFill>
                  <a:schemeClr val="dk1"/>
                </a:solidFill>
              </a:rPr>
              <a:t>, and </a:t>
            </a:r>
            <a:r>
              <a:rPr i="1" lang="en">
                <a:solidFill>
                  <a:schemeClr val="dk1"/>
                </a:solidFill>
              </a:rPr>
              <a:t>infrastructure</a:t>
            </a:r>
            <a:r>
              <a:rPr lang="en">
                <a:solidFill>
                  <a:schemeClr val="dk1"/>
                </a:solidFill>
              </a:rPr>
              <a:t>. These scores reflect NASA’s ability to balance a wide range of challenges in space exploration.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i="1" lang="en">
                <a:solidFill>
                  <a:schemeClr val="dk1"/>
                </a:solidFill>
              </a:rPr>
              <a:t>Collaboration</a:t>
            </a:r>
            <a:r>
              <a:rPr lang="en">
                <a:solidFill>
                  <a:schemeClr val="dk1"/>
                </a:solidFill>
              </a:rPr>
              <a:t> stands out as the strongest evaluation score, highlighting NASA’s partnerships with other agencies and private companies like SpaceX. This collaboration narrative has been a driving force for NASA’s successes in recent years.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ISRO</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ISRO’s evaluation score attributes are somewhat different, with </a:t>
            </a:r>
            <a:r>
              <a:rPr i="1" lang="en">
                <a:solidFill>
                  <a:schemeClr val="dk1"/>
                </a:solidFill>
              </a:rPr>
              <a:t>cost</a:t>
            </a:r>
            <a:r>
              <a:rPr lang="en">
                <a:solidFill>
                  <a:schemeClr val="dk1"/>
                </a:solidFill>
              </a:rPr>
              <a:t>, </a:t>
            </a:r>
            <a:r>
              <a:rPr i="1" lang="en">
                <a:solidFill>
                  <a:schemeClr val="dk1"/>
                </a:solidFill>
              </a:rPr>
              <a:t>mission</a:t>
            </a:r>
            <a:r>
              <a:rPr lang="en">
                <a:solidFill>
                  <a:schemeClr val="dk1"/>
                </a:solidFill>
              </a:rPr>
              <a:t>, and </a:t>
            </a:r>
            <a:r>
              <a:rPr i="1" lang="en">
                <a:solidFill>
                  <a:schemeClr val="dk1"/>
                </a:solidFill>
              </a:rPr>
              <a:t>exploration</a:t>
            </a:r>
            <a:r>
              <a:rPr lang="en">
                <a:solidFill>
                  <a:schemeClr val="dk1"/>
                </a:solidFill>
              </a:rPr>
              <a:t> scoring higher than others. The relatively high cost score suggests that ISRO’s efficiency in low-cost missions is a widely recognized strength.</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However, ISRO's attributes such as </a:t>
            </a:r>
            <a:r>
              <a:rPr i="1" lang="en">
                <a:solidFill>
                  <a:schemeClr val="dk1"/>
                </a:solidFill>
              </a:rPr>
              <a:t>reliability</a:t>
            </a:r>
            <a:r>
              <a:rPr lang="en">
                <a:solidFill>
                  <a:schemeClr val="dk1"/>
                </a:solidFill>
              </a:rPr>
              <a:t> and </a:t>
            </a:r>
            <a:r>
              <a:rPr i="1" lang="en">
                <a:solidFill>
                  <a:schemeClr val="dk1"/>
                </a:solidFill>
              </a:rPr>
              <a:t>mission</a:t>
            </a:r>
            <a:r>
              <a:rPr lang="en">
                <a:solidFill>
                  <a:schemeClr val="dk1"/>
                </a:solidFill>
              </a:rPr>
              <a:t> have slightly negative or neutral scores, suggesting that while these are areas of focus, the perception might not be as strong or consistent.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Overall</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overall evaluation score reflects a balanced view of various agencies. ISRO and NASA each excel in distinct areas, with NASA taking the lead in </a:t>
            </a:r>
            <a:r>
              <a:rPr i="1" lang="en">
                <a:solidFill>
                  <a:schemeClr val="dk1"/>
                </a:solidFill>
              </a:rPr>
              <a:t>collaboration</a:t>
            </a:r>
            <a:r>
              <a:rPr lang="en">
                <a:solidFill>
                  <a:schemeClr val="dk1"/>
                </a:solidFill>
              </a:rPr>
              <a:t> and </a:t>
            </a:r>
            <a:r>
              <a:rPr i="1" lang="en">
                <a:solidFill>
                  <a:schemeClr val="dk1"/>
                </a:solidFill>
              </a:rPr>
              <a:t>reliability</a:t>
            </a:r>
            <a:r>
              <a:rPr lang="en">
                <a:solidFill>
                  <a:schemeClr val="dk1"/>
                </a:solidFill>
              </a:rPr>
              <a:t> while ISRO shines in </a:t>
            </a:r>
            <a:r>
              <a:rPr i="1" lang="en">
                <a:solidFill>
                  <a:schemeClr val="dk1"/>
                </a:solidFill>
              </a:rPr>
              <a:t>cost</a:t>
            </a:r>
            <a:r>
              <a:rPr lang="en">
                <a:solidFill>
                  <a:schemeClr val="dk1"/>
                </a:solidFill>
              </a:rPr>
              <a:t> efficiency and </a:t>
            </a:r>
            <a:r>
              <a:rPr i="1" lang="en">
                <a:solidFill>
                  <a:schemeClr val="dk1"/>
                </a:solidFill>
              </a:rPr>
              <a:t>exploration</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i="1" lang="en">
                <a:solidFill>
                  <a:schemeClr val="dk1"/>
                </a:solidFill>
              </a:rPr>
              <a:t>Collaboration</a:t>
            </a:r>
            <a:r>
              <a:rPr lang="en">
                <a:solidFill>
                  <a:schemeClr val="dk1"/>
                </a:solidFill>
              </a:rPr>
              <a:t> is NASA’s unique strength, while ISRO's emphasis on low-cost missions differentiates it from other agencies. The evaluation score underscores the need for ISRO to improve its perceived reliability to match NASA's stability</a:t>
            </a:r>
            <a:endParaRPr/>
          </a:p>
          <a:p>
            <a:pPr indent="0" lvl="0" marL="0" rtl="0" algn="l">
              <a:lnSpc>
                <a:spcPct val="115000"/>
              </a:lnSpc>
              <a:spcBef>
                <a:spcPts val="1400"/>
              </a:spcBef>
              <a:spcAft>
                <a:spcPts val="0"/>
              </a:spcAft>
              <a:buNone/>
            </a:pPr>
            <a:r>
              <a:rPr b="1" lang="en" sz="1300">
                <a:solidFill>
                  <a:schemeClr val="dk1"/>
                </a:solidFill>
              </a:rPr>
              <a:t>Recommendations for ISRO to Improve Visibility:</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Promote Innovation and Infrastructure</a:t>
            </a:r>
            <a:r>
              <a:rPr lang="en">
                <a:solidFill>
                  <a:schemeClr val="dk1"/>
                </a:solidFill>
              </a:rPr>
              <a:t>: These are already strengths for ISRO and resonate well with positive sentiment. Continuing to highlight these areas in future campaigns and media could consolidate this position.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Leverage Sustainability</a:t>
            </a:r>
            <a:r>
              <a:rPr lang="en">
                <a:solidFill>
                  <a:schemeClr val="dk1"/>
                </a:solidFill>
              </a:rPr>
              <a:t>: Sustainability is gaining increasing importance globally. Given the growing environmental concerns, emphasizing ISRO's efforts towards sustainable space technologies could capture public interest and align with international goals.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Highlight Exploration and Reliability</a:t>
            </a:r>
            <a:r>
              <a:rPr lang="en">
                <a:solidFill>
                  <a:schemeClr val="dk1"/>
                </a:solidFill>
              </a:rPr>
              <a:t>: While NASA is strongly associated with </a:t>
            </a:r>
            <a:r>
              <a:rPr i="1" lang="en">
                <a:solidFill>
                  <a:schemeClr val="dk1"/>
                </a:solidFill>
              </a:rPr>
              <a:t>exploration</a:t>
            </a:r>
            <a:r>
              <a:rPr lang="en">
                <a:solidFill>
                  <a:schemeClr val="dk1"/>
                </a:solidFill>
              </a:rPr>
              <a:t> and </a:t>
            </a:r>
            <a:r>
              <a:rPr i="1" lang="en">
                <a:solidFill>
                  <a:schemeClr val="dk1"/>
                </a:solidFill>
              </a:rPr>
              <a:t>reliability</a:t>
            </a:r>
            <a:r>
              <a:rPr lang="en">
                <a:solidFill>
                  <a:schemeClr val="dk1"/>
                </a:solidFill>
              </a:rPr>
              <a:t>, ISRO could benefit from increasing its focus on these attributes, especially given its successful Mars mission and its steady stream of satellite launches.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Increase Communication on Lesser-Discussed Attributes</a:t>
            </a:r>
            <a:r>
              <a:rPr lang="en">
                <a:solidFill>
                  <a:schemeClr val="dk1"/>
                </a:solidFill>
              </a:rPr>
              <a:t>: Attributes like </a:t>
            </a:r>
            <a:r>
              <a:rPr i="1" lang="en">
                <a:solidFill>
                  <a:schemeClr val="dk1"/>
                </a:solidFill>
              </a:rPr>
              <a:t>mission</a:t>
            </a:r>
            <a:r>
              <a:rPr lang="en">
                <a:solidFill>
                  <a:schemeClr val="dk1"/>
                </a:solidFill>
              </a:rPr>
              <a:t> and </a:t>
            </a:r>
            <a:r>
              <a:rPr i="1" lang="en">
                <a:solidFill>
                  <a:schemeClr val="dk1"/>
                </a:solidFill>
              </a:rPr>
              <a:t>money</a:t>
            </a:r>
            <a:r>
              <a:rPr lang="en">
                <a:solidFill>
                  <a:schemeClr val="dk1"/>
                </a:solidFill>
              </a:rPr>
              <a:t> may not currently be as visible, but increasing discussion about ISRO’s vision, mission objectives, and the financial aspects of their projects could foster greater trust and visibility.</a:t>
            </a:r>
            <a:endParaRPr b="1" sz="1300">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Based on this, ISRO should focus on increasing the visibility of attributes like </a:t>
            </a:r>
            <a:r>
              <a:rPr i="1" lang="en">
                <a:solidFill>
                  <a:schemeClr val="dk1"/>
                </a:solidFill>
              </a:rPr>
              <a:t>exploration</a:t>
            </a:r>
            <a:r>
              <a:rPr lang="en">
                <a:solidFill>
                  <a:schemeClr val="dk1"/>
                </a:solidFill>
              </a:rPr>
              <a:t>, </a:t>
            </a:r>
            <a:r>
              <a:rPr i="1" lang="en">
                <a:solidFill>
                  <a:schemeClr val="dk1"/>
                </a:solidFill>
              </a:rPr>
              <a:t>reliability</a:t>
            </a:r>
            <a:r>
              <a:rPr lang="en">
                <a:solidFill>
                  <a:schemeClr val="dk1"/>
                </a:solidFill>
              </a:rPr>
              <a:t>, and </a:t>
            </a:r>
            <a:r>
              <a:rPr i="1" lang="en">
                <a:solidFill>
                  <a:schemeClr val="dk1"/>
                </a:solidFill>
              </a:rPr>
              <a:t>sustainability</a:t>
            </a:r>
            <a:r>
              <a:rPr lang="en">
                <a:solidFill>
                  <a:schemeClr val="dk1"/>
                </a:solidFill>
              </a:rPr>
              <a:t>, while continuing to promote its strengths in </a:t>
            </a:r>
            <a:r>
              <a:rPr i="1" lang="en">
                <a:solidFill>
                  <a:schemeClr val="dk1"/>
                </a:solidFill>
              </a:rPr>
              <a:t>innovation</a:t>
            </a:r>
            <a:r>
              <a:rPr lang="en">
                <a:solidFill>
                  <a:schemeClr val="dk1"/>
                </a:solidFill>
              </a:rPr>
              <a:t> and </a:t>
            </a:r>
            <a:r>
              <a:rPr i="1" lang="en">
                <a:solidFill>
                  <a:schemeClr val="dk1"/>
                </a:solidFill>
              </a:rPr>
              <a:t>infrastructure</a:t>
            </a:r>
            <a:r>
              <a:rPr lang="en">
                <a:solidFill>
                  <a:schemeClr val="dk1"/>
                </a:solidFill>
              </a:rPr>
              <a:t>.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Overall Recommendations for ISRO</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Leverage Innovation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Innovation is consistently one of ISRO’s strongest and most positively perceived attributes. Focusing on campaigns that highlight the innovations ISRO has introduced in cost-effective space missions can help further bolster its global reputation.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Improve Perception of Reliability</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ISRO should focus on enhancing its visibility and sentiment around </a:t>
            </a:r>
            <a:r>
              <a:rPr i="1" lang="en">
                <a:solidFill>
                  <a:schemeClr val="dk1"/>
                </a:solidFill>
              </a:rPr>
              <a:t>reliability</a:t>
            </a:r>
            <a:r>
              <a:rPr lang="en">
                <a:solidFill>
                  <a:schemeClr val="dk1"/>
                </a:solidFill>
              </a:rPr>
              <a:t>. While it scores decently in innovation, the sentiment around reliability is not as strong. Highlighting successful launch missions and reliable technology implementations will be crucial.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Promote Cost-Effective Missions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high evaluation score for </a:t>
            </a:r>
            <a:r>
              <a:rPr i="1" lang="en">
                <a:solidFill>
                  <a:schemeClr val="dk1"/>
                </a:solidFill>
              </a:rPr>
              <a:t>cost</a:t>
            </a:r>
            <a:r>
              <a:rPr lang="en">
                <a:solidFill>
                  <a:schemeClr val="dk1"/>
                </a:solidFill>
              </a:rPr>
              <a:t> efficiency is a key differentiator for ISRO. They should continue to emphasize their ability to execute low-cost, high-impact missions, which sets them apart in the competitive space sector.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Increase Focus on Exploration and Collaboration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NASA dominates the space narrative in terms of </a:t>
            </a:r>
            <a:r>
              <a:rPr i="1" lang="en">
                <a:solidFill>
                  <a:schemeClr val="dk1"/>
                </a:solidFill>
              </a:rPr>
              <a:t>exploration</a:t>
            </a:r>
            <a:r>
              <a:rPr lang="en">
                <a:solidFill>
                  <a:schemeClr val="dk1"/>
                </a:solidFill>
              </a:rPr>
              <a:t> and </a:t>
            </a:r>
            <a:r>
              <a:rPr i="1" lang="en">
                <a:solidFill>
                  <a:schemeClr val="dk1"/>
                </a:solidFill>
              </a:rPr>
              <a:t>collaboration</a:t>
            </a:r>
            <a:r>
              <a:rPr lang="en">
                <a:solidFill>
                  <a:schemeClr val="dk1"/>
                </a:solidFill>
              </a:rPr>
              <a:t>. ISRO can gain more visibility by promoting its exploration missions, such as Chandrayaan and Mangalyaan, and establishing or promoting existing collaborations with other agencies or private entities.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Enhance Messaging around Sustainability and Resources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Sustainability is an increasingly critical global concern. Promoting ISRO’s initiatives around resource management and sustainable technology for space exploration could capture the attention of international audiences.</a:t>
            </a:r>
            <a:endParaRPr>
              <a:solidFill>
                <a:schemeClr val="dk1"/>
              </a:solidFill>
            </a:endParaRPr>
          </a:p>
        </p:txBody>
      </p:sp>
      <p:sp>
        <p:nvSpPr>
          <p:cNvPr id="117" name="Google Shape;117;g2fa7f2058fb_4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fa7f2058fb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NASA Topic 1 : This topic seems to focus on general discussions about NASA and its operations, with emphasis on space-related missions, work being done, budget considerations, and possibly technical aspects like cameras.</a:t>
            </a:r>
            <a:endParaRPr/>
          </a:p>
          <a:p>
            <a:pPr indent="0" lvl="0" marL="0" rtl="0" algn="l">
              <a:spcBef>
                <a:spcPts val="0"/>
              </a:spcBef>
              <a:spcAft>
                <a:spcPts val="0"/>
              </a:spcAft>
              <a:buNone/>
            </a:pPr>
            <a:r>
              <a:rPr lang="en"/>
              <a:t>Topic 2 :There's a broader focus on international space efforts, science, and global space endeavors, indicated by words like "science," "country," "world," and "want."</a:t>
            </a:r>
            <a:endParaRPr/>
          </a:p>
          <a:p>
            <a:pPr indent="0" lvl="0" marL="0" rtl="0" algn="l">
              <a:spcBef>
                <a:spcPts val="0"/>
              </a:spcBef>
              <a:spcAft>
                <a:spcPts val="0"/>
              </a:spcAft>
              <a:buNone/>
            </a:pPr>
            <a:r>
              <a:rPr lang="en"/>
              <a:t>Topic 3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ISRO : 1. seems to focus on ISRO's space missions, particularly related to launches, rockets,</a:t>
            </a:r>
            <a:endParaRPr/>
          </a:p>
          <a:p>
            <a:pPr indent="0" lvl="0" marL="0" rtl="0" algn="l">
              <a:spcBef>
                <a:spcPts val="0"/>
              </a:spcBef>
              <a:spcAft>
                <a:spcPts val="0"/>
              </a:spcAft>
              <a:buNone/>
            </a:pPr>
            <a:r>
              <a:rPr lang="en"/>
              <a:t>2.in the context of India and its global standing in space science. The frequent mentions of "india" and "country" suggest discussions on national pride, ISRO’s contribution to India’s technological and scientific growth</a:t>
            </a:r>
            <a:endParaRPr/>
          </a:p>
          <a:p>
            <a:pPr indent="0" lvl="0" marL="0" rtl="0" algn="l">
              <a:spcBef>
                <a:spcPts val="0"/>
              </a:spcBef>
              <a:spcAft>
                <a:spcPts val="0"/>
              </a:spcAft>
              <a:buNone/>
            </a:pPr>
            <a:r>
              <a:rPr lang="en"/>
              <a:t>3.The words "moon," "mission," and "space" indicate discussions about specific space missions, while "people" and "time" suggest public interest or commentary on the timing and progress of ISRO’s missions.</a:t>
            </a:r>
            <a:endParaRPr/>
          </a:p>
        </p:txBody>
      </p:sp>
      <p:sp>
        <p:nvSpPr>
          <p:cNvPr id="124" name="Google Shape;124;g2fa7f2058fb_2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12.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14.png"/><Relationship Id="rId7"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23.png"/><Relationship Id="rId7"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16.png"/><Relationship Id="rId5" Type="http://schemas.openxmlformats.org/officeDocument/2006/relationships/image" Target="../media/image21.png"/><Relationship Id="rId6" Type="http://schemas.openxmlformats.org/officeDocument/2006/relationships/image" Target="../media/image19.png"/><Relationship Id="rId7"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6.jp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6.jp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6.jp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6.jp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6.jp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6.jp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5.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12.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9" y="0"/>
            <a:ext cx="9144003" cy="5147969"/>
          </a:xfrm>
          <a:prstGeom prst="rect">
            <a:avLst/>
          </a:prstGeom>
          <a:noFill/>
          <a:ln>
            <a:noFill/>
          </a:ln>
        </p:spPr>
      </p:pic>
      <p:sp>
        <p:nvSpPr>
          <p:cNvPr id="55" name="Google Shape;55;p13"/>
          <p:cNvSpPr txBox="1"/>
          <p:nvPr/>
        </p:nvSpPr>
        <p:spPr>
          <a:xfrm>
            <a:off x="169939" y="1214309"/>
            <a:ext cx="8589900" cy="1046700"/>
          </a:xfrm>
          <a:prstGeom prst="rect">
            <a:avLst/>
          </a:prstGeom>
          <a:noFill/>
          <a:ln>
            <a:noFill/>
          </a:ln>
        </p:spPr>
        <p:txBody>
          <a:bodyPr anchorCtr="0" anchor="t" bIns="0" lIns="0" spcFirstLastPara="1" rIns="0" wrap="square" tIns="0">
            <a:spAutoFit/>
          </a:bodyPr>
          <a:lstStyle/>
          <a:p>
            <a:pPr indent="0" lvl="0" marL="0" marR="0" rtl="0" algn="ctr">
              <a:lnSpc>
                <a:spcPct val="79998"/>
              </a:lnSpc>
              <a:spcBef>
                <a:spcPts val="0"/>
              </a:spcBef>
              <a:spcAft>
                <a:spcPts val="0"/>
              </a:spcAft>
              <a:buNone/>
            </a:pPr>
            <a:r>
              <a:rPr b="1" lang="en" sz="8500">
                <a:solidFill>
                  <a:srgbClr val="FFFFFF"/>
                </a:solidFill>
                <a:latin typeface="Jura"/>
                <a:ea typeface="Jura"/>
                <a:cs typeface="Jura"/>
                <a:sym typeface="Jura"/>
              </a:rPr>
              <a:t>NASA and ISRO</a:t>
            </a:r>
            <a:endParaRPr b="1" sz="300">
              <a:latin typeface="Jura"/>
              <a:ea typeface="Jura"/>
              <a:cs typeface="Jura"/>
              <a:sym typeface="Jura"/>
            </a:endParaRPr>
          </a:p>
        </p:txBody>
      </p:sp>
      <p:sp>
        <p:nvSpPr>
          <p:cNvPr id="56" name="Google Shape;56;p13"/>
          <p:cNvSpPr txBox="1"/>
          <p:nvPr/>
        </p:nvSpPr>
        <p:spPr>
          <a:xfrm>
            <a:off x="6448650" y="142025"/>
            <a:ext cx="2418300" cy="184800"/>
          </a:xfrm>
          <a:prstGeom prst="rect">
            <a:avLst/>
          </a:prstGeom>
          <a:noFill/>
          <a:ln>
            <a:noFill/>
          </a:ln>
        </p:spPr>
        <p:txBody>
          <a:bodyPr anchorCtr="0" anchor="t" bIns="0" lIns="0" spcFirstLastPara="1" rIns="0" wrap="square" tIns="0">
            <a:spAutoFit/>
          </a:bodyPr>
          <a:lstStyle/>
          <a:p>
            <a:pPr indent="0" lvl="0" marL="0" marR="0" rtl="0" algn="l">
              <a:lnSpc>
                <a:spcPct val="139983"/>
              </a:lnSpc>
              <a:spcBef>
                <a:spcPts val="0"/>
              </a:spcBef>
              <a:spcAft>
                <a:spcPts val="0"/>
              </a:spcAft>
              <a:buNone/>
            </a:pPr>
            <a:r>
              <a:rPr b="1" lang="en" sz="1200">
                <a:solidFill>
                  <a:srgbClr val="FFFFFF"/>
                </a:solidFill>
                <a:latin typeface="Inter"/>
                <a:ea typeface="Inter"/>
                <a:cs typeface="Inter"/>
                <a:sym typeface="Inter"/>
              </a:rPr>
              <a:t>Analytics for Unstructured Data</a:t>
            </a:r>
            <a:endParaRPr sz="700"/>
          </a:p>
        </p:txBody>
      </p:sp>
      <p:sp>
        <p:nvSpPr>
          <p:cNvPr id="57" name="Google Shape;57;p13"/>
          <p:cNvSpPr txBox="1"/>
          <p:nvPr/>
        </p:nvSpPr>
        <p:spPr>
          <a:xfrm>
            <a:off x="271221" y="180569"/>
            <a:ext cx="1133400" cy="107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700">
                <a:solidFill>
                  <a:srgbClr val="FFFFFF"/>
                </a:solidFill>
                <a:latin typeface="Inter"/>
                <a:ea typeface="Inter"/>
                <a:cs typeface="Inter"/>
                <a:sym typeface="Inter"/>
              </a:rPr>
              <a:t>Greeshma Gopinathan</a:t>
            </a:r>
            <a:endParaRPr sz="700"/>
          </a:p>
        </p:txBody>
      </p:sp>
      <p:sp>
        <p:nvSpPr>
          <p:cNvPr id="58" name="Google Shape;58;p13"/>
          <p:cNvSpPr txBox="1"/>
          <p:nvPr/>
        </p:nvSpPr>
        <p:spPr>
          <a:xfrm>
            <a:off x="1502042" y="180569"/>
            <a:ext cx="702300" cy="107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700">
                <a:solidFill>
                  <a:srgbClr val="FFFFFF"/>
                </a:solidFill>
                <a:latin typeface="Inter"/>
                <a:ea typeface="Inter"/>
                <a:cs typeface="Inter"/>
                <a:sym typeface="Inter"/>
              </a:rPr>
              <a:t>Jagruta</a:t>
            </a:r>
            <a:r>
              <a:rPr b="1" lang="en" sz="700">
                <a:solidFill>
                  <a:srgbClr val="ABABAB"/>
                </a:solidFill>
                <a:latin typeface="Inter"/>
                <a:ea typeface="Inter"/>
                <a:cs typeface="Inter"/>
                <a:sym typeface="Inter"/>
              </a:rPr>
              <a:t> </a:t>
            </a:r>
            <a:r>
              <a:rPr b="1" lang="en" sz="700">
                <a:solidFill>
                  <a:srgbClr val="FFFFFF"/>
                </a:solidFill>
                <a:latin typeface="Inter"/>
                <a:ea typeface="Inter"/>
                <a:cs typeface="Inter"/>
                <a:sym typeface="Inter"/>
              </a:rPr>
              <a:t>Advani</a:t>
            </a:r>
            <a:endParaRPr sz="700"/>
          </a:p>
        </p:txBody>
      </p:sp>
      <p:sp>
        <p:nvSpPr>
          <p:cNvPr id="59" name="Google Shape;59;p13"/>
          <p:cNvSpPr txBox="1"/>
          <p:nvPr/>
        </p:nvSpPr>
        <p:spPr>
          <a:xfrm>
            <a:off x="2301763" y="180569"/>
            <a:ext cx="776400" cy="107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700">
                <a:solidFill>
                  <a:srgbClr val="FFFFFF"/>
                </a:solidFill>
                <a:latin typeface="Inter"/>
                <a:ea typeface="Inter"/>
                <a:cs typeface="Inter"/>
                <a:sym typeface="Inter"/>
              </a:rPr>
              <a:t>Dhruv</a:t>
            </a:r>
            <a:r>
              <a:rPr b="1" lang="en" sz="700">
                <a:solidFill>
                  <a:srgbClr val="ABABAB"/>
                </a:solidFill>
                <a:latin typeface="Inter"/>
                <a:ea typeface="Inter"/>
                <a:cs typeface="Inter"/>
                <a:sym typeface="Inter"/>
              </a:rPr>
              <a:t> </a:t>
            </a:r>
            <a:r>
              <a:rPr b="1" lang="en" sz="700">
                <a:solidFill>
                  <a:srgbClr val="FFFFFF"/>
                </a:solidFill>
                <a:latin typeface="Inter"/>
                <a:ea typeface="Inter"/>
                <a:cs typeface="Inter"/>
                <a:sym typeface="Inter"/>
              </a:rPr>
              <a:t>Arora</a:t>
            </a:r>
            <a:endParaRPr sz="700"/>
          </a:p>
        </p:txBody>
      </p:sp>
      <p:sp>
        <p:nvSpPr>
          <p:cNvPr id="60" name="Google Shape;60;p13"/>
          <p:cNvSpPr txBox="1"/>
          <p:nvPr/>
        </p:nvSpPr>
        <p:spPr>
          <a:xfrm>
            <a:off x="3099384" y="180569"/>
            <a:ext cx="845400" cy="107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700">
                <a:solidFill>
                  <a:srgbClr val="FFFFFF"/>
                </a:solidFill>
                <a:latin typeface="Inter"/>
                <a:ea typeface="Inter"/>
                <a:cs typeface="Inter"/>
                <a:sym typeface="Inter"/>
              </a:rPr>
              <a:t>Gayathree Gopi</a:t>
            </a:r>
            <a:endParaRPr sz="700"/>
          </a:p>
        </p:txBody>
      </p:sp>
      <p:sp>
        <p:nvSpPr>
          <p:cNvPr id="61" name="Google Shape;61;p13"/>
          <p:cNvSpPr txBox="1"/>
          <p:nvPr/>
        </p:nvSpPr>
        <p:spPr>
          <a:xfrm>
            <a:off x="4042205" y="180569"/>
            <a:ext cx="845400" cy="107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700">
                <a:solidFill>
                  <a:srgbClr val="FFFFFF"/>
                </a:solidFill>
                <a:latin typeface="Inter"/>
                <a:ea typeface="Inter"/>
                <a:cs typeface="Inter"/>
                <a:sym typeface="Inter"/>
              </a:rPr>
              <a:t>Tara</a:t>
            </a:r>
            <a:r>
              <a:rPr b="1" lang="en" sz="700">
                <a:solidFill>
                  <a:srgbClr val="ABABAB"/>
                </a:solidFill>
                <a:latin typeface="Inter"/>
                <a:ea typeface="Inter"/>
                <a:cs typeface="Inter"/>
                <a:sym typeface="Inter"/>
              </a:rPr>
              <a:t> </a:t>
            </a:r>
            <a:r>
              <a:rPr b="1" lang="en" sz="700">
                <a:solidFill>
                  <a:srgbClr val="FFFFFF"/>
                </a:solidFill>
                <a:latin typeface="Inter"/>
                <a:ea typeface="Inter"/>
                <a:cs typeface="Inter"/>
                <a:sym typeface="Inter"/>
              </a:rPr>
              <a:t>Mary</a:t>
            </a:r>
            <a:r>
              <a:rPr b="1" lang="en" sz="700">
                <a:solidFill>
                  <a:srgbClr val="ABABAB"/>
                </a:solidFill>
                <a:latin typeface="Inter"/>
                <a:ea typeface="Inter"/>
                <a:cs typeface="Inter"/>
                <a:sym typeface="Inter"/>
              </a:rPr>
              <a:t> </a:t>
            </a:r>
            <a:r>
              <a:rPr b="1" lang="en" sz="700">
                <a:solidFill>
                  <a:srgbClr val="FFFFFF"/>
                </a:solidFill>
                <a:latin typeface="Inter"/>
                <a:ea typeface="Inter"/>
                <a:cs typeface="Inter"/>
                <a:sym typeface="Inter"/>
              </a:rPr>
              <a:t>Joseph</a:t>
            </a:r>
            <a:endParaRPr sz="700"/>
          </a:p>
        </p:txBody>
      </p:sp>
      <p:sp>
        <p:nvSpPr>
          <p:cNvPr id="62" name="Google Shape;62;p13"/>
          <p:cNvSpPr txBox="1"/>
          <p:nvPr/>
        </p:nvSpPr>
        <p:spPr>
          <a:xfrm>
            <a:off x="6448650" y="370625"/>
            <a:ext cx="2418300" cy="184800"/>
          </a:xfrm>
          <a:prstGeom prst="rect">
            <a:avLst/>
          </a:prstGeom>
          <a:noFill/>
          <a:ln>
            <a:noFill/>
          </a:ln>
        </p:spPr>
        <p:txBody>
          <a:bodyPr anchorCtr="0" anchor="t" bIns="0" lIns="0" spcFirstLastPara="1" rIns="0" wrap="square" tIns="0">
            <a:spAutoFit/>
          </a:bodyPr>
          <a:lstStyle/>
          <a:p>
            <a:pPr indent="0" lvl="0" marL="0" marR="0" rtl="0" algn="l">
              <a:lnSpc>
                <a:spcPct val="139983"/>
              </a:lnSpc>
              <a:spcBef>
                <a:spcPts val="0"/>
              </a:spcBef>
              <a:spcAft>
                <a:spcPts val="0"/>
              </a:spcAft>
              <a:buNone/>
            </a:pPr>
            <a:r>
              <a:rPr b="1" lang="en" sz="1200">
                <a:solidFill>
                  <a:srgbClr val="FFFFFF"/>
                </a:solidFill>
                <a:latin typeface="Inter"/>
                <a:ea typeface="Inter"/>
                <a:cs typeface="Inter"/>
                <a:sym typeface="Inter"/>
              </a:rPr>
              <a:t>Fall 2024</a:t>
            </a:r>
            <a:endParaRPr b="1" sz="1200">
              <a:solidFill>
                <a:srgbClr val="FFFFFF"/>
              </a:solidFill>
              <a:latin typeface="Inter"/>
              <a:ea typeface="Inter"/>
              <a:cs typeface="Inter"/>
              <a:sym typeface="Inter"/>
            </a:endParaRPr>
          </a:p>
        </p:txBody>
      </p:sp>
      <p:sp>
        <p:nvSpPr>
          <p:cNvPr id="63" name="Google Shape;63;p13"/>
          <p:cNvSpPr txBox="1"/>
          <p:nvPr/>
        </p:nvSpPr>
        <p:spPr>
          <a:xfrm>
            <a:off x="4908826" y="180569"/>
            <a:ext cx="845400" cy="107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700">
                <a:solidFill>
                  <a:srgbClr val="FFFFFF"/>
                </a:solidFill>
                <a:latin typeface="Inter"/>
                <a:ea typeface="Inter"/>
                <a:cs typeface="Inter"/>
                <a:sym typeface="Inter"/>
              </a:rPr>
              <a:t>John Hwang</a:t>
            </a:r>
            <a:endParaRPr b="1" sz="700">
              <a:solidFill>
                <a:srgbClr val="FFFFFF"/>
              </a:solidFill>
              <a:latin typeface="Inter"/>
              <a:ea typeface="Inter"/>
              <a:cs typeface="Inter"/>
              <a:sym typeface="Inter"/>
            </a:endParaRPr>
          </a:p>
        </p:txBody>
      </p:sp>
      <p:sp>
        <p:nvSpPr>
          <p:cNvPr id="64" name="Google Shape;64;p13"/>
          <p:cNvSpPr txBox="1"/>
          <p:nvPr/>
        </p:nvSpPr>
        <p:spPr>
          <a:xfrm>
            <a:off x="1684500" y="2353600"/>
            <a:ext cx="5775000" cy="307800"/>
          </a:xfrm>
          <a:prstGeom prst="rect">
            <a:avLst/>
          </a:prstGeom>
          <a:noFill/>
          <a:ln>
            <a:noFill/>
          </a:ln>
        </p:spPr>
        <p:txBody>
          <a:bodyPr anchorCtr="0" anchor="t" bIns="0" lIns="0" spcFirstLastPara="1" rIns="0" wrap="square" tIns="0">
            <a:spAutoFit/>
          </a:bodyPr>
          <a:lstStyle/>
          <a:p>
            <a:pPr indent="0" lvl="0" marL="0" marR="0" rtl="0" algn="ctr">
              <a:lnSpc>
                <a:spcPct val="139983"/>
              </a:lnSpc>
              <a:spcBef>
                <a:spcPts val="0"/>
              </a:spcBef>
              <a:spcAft>
                <a:spcPts val="0"/>
              </a:spcAft>
              <a:buNone/>
            </a:pPr>
            <a:r>
              <a:rPr b="1" lang="en" sz="2000">
                <a:solidFill>
                  <a:srgbClr val="FFFFFF"/>
                </a:solidFill>
                <a:latin typeface="Jura"/>
                <a:ea typeface="Jura"/>
                <a:cs typeface="Jura"/>
                <a:sym typeface="Jura"/>
              </a:rPr>
              <a:t>Exploring </a:t>
            </a:r>
            <a:r>
              <a:rPr b="1" lang="en" sz="2000" strike="sngStrike">
                <a:solidFill>
                  <a:srgbClr val="FFFFFF"/>
                </a:solidFill>
                <a:latin typeface="Jura"/>
                <a:ea typeface="Jura"/>
                <a:cs typeface="Jura"/>
                <a:sym typeface="Jura"/>
              </a:rPr>
              <a:t>space</a:t>
            </a:r>
            <a:r>
              <a:rPr b="1" lang="en" sz="2000">
                <a:solidFill>
                  <a:srgbClr val="FFFFFF"/>
                </a:solidFill>
                <a:latin typeface="Jura"/>
                <a:ea typeface="Jura"/>
                <a:cs typeface="Jura"/>
                <a:sym typeface="Jura"/>
              </a:rPr>
              <a:t> public opinion</a:t>
            </a:r>
            <a:endParaRPr b="1" sz="2000">
              <a:solidFill>
                <a:srgbClr val="FFFFFF"/>
              </a:solidFill>
              <a:latin typeface="Jura"/>
              <a:ea typeface="Jura"/>
              <a:cs typeface="Jura"/>
              <a:sym typeface="Jura"/>
            </a:endParaRPr>
          </a:p>
        </p:txBody>
      </p:sp>
      <p:pic>
        <p:nvPicPr>
          <p:cNvPr id="65" name="Google Shape;65;p13"/>
          <p:cNvPicPr preferRelativeResize="0"/>
          <p:nvPr/>
        </p:nvPicPr>
        <p:blipFill>
          <a:blip r:embed="rId4">
            <a:alphaModFix/>
          </a:blip>
          <a:stretch>
            <a:fillRect/>
          </a:stretch>
        </p:blipFill>
        <p:spPr>
          <a:xfrm>
            <a:off x="930300" y="3104000"/>
            <a:ext cx="7022000" cy="2039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6" name="Shape 146"/>
        <p:cNvGrpSpPr/>
        <p:nvPr/>
      </p:nvGrpSpPr>
      <p:grpSpPr>
        <a:xfrm>
          <a:off x="0" y="0"/>
          <a:ext cx="0" cy="0"/>
          <a:chOff x="0" y="0"/>
          <a:chExt cx="0" cy="0"/>
        </a:xfrm>
      </p:grpSpPr>
      <p:sp>
        <p:nvSpPr>
          <p:cNvPr id="147" name="Google Shape;147;p22"/>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9219" l="0" r="0" t="-9219"/>
            </a:stretch>
          </a:blipFill>
          <a:ln>
            <a:noFill/>
          </a:ln>
        </p:spPr>
      </p:sp>
      <p:sp>
        <p:nvSpPr>
          <p:cNvPr id="148" name="Google Shape;148;p22"/>
          <p:cNvSpPr txBox="1"/>
          <p:nvPr/>
        </p:nvSpPr>
        <p:spPr>
          <a:xfrm>
            <a:off x="562200" y="182600"/>
            <a:ext cx="7242900" cy="3324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t/>
            </a:r>
            <a:endParaRPr b="1" sz="2700">
              <a:latin typeface="Jura"/>
              <a:ea typeface="Jura"/>
              <a:cs typeface="Jura"/>
              <a:sym typeface="Jura"/>
            </a:endParaRPr>
          </a:p>
        </p:txBody>
      </p:sp>
      <p:pic>
        <p:nvPicPr>
          <p:cNvPr id="149" name="Google Shape;149;p22"/>
          <p:cNvPicPr preferRelativeResize="0"/>
          <p:nvPr/>
        </p:nvPicPr>
        <p:blipFill>
          <a:blip r:embed="rId4">
            <a:alphaModFix/>
          </a:blip>
          <a:stretch>
            <a:fillRect/>
          </a:stretch>
        </p:blipFill>
        <p:spPr>
          <a:xfrm>
            <a:off x="474075" y="1419987"/>
            <a:ext cx="2352000" cy="2352000"/>
          </a:xfrm>
          <a:prstGeom prst="rect">
            <a:avLst/>
          </a:prstGeom>
          <a:noFill/>
          <a:ln>
            <a:noFill/>
          </a:ln>
        </p:spPr>
      </p:pic>
      <p:sp>
        <p:nvSpPr>
          <p:cNvPr id="150" name="Google Shape;150;p22"/>
          <p:cNvSpPr txBox="1"/>
          <p:nvPr/>
        </p:nvSpPr>
        <p:spPr>
          <a:xfrm>
            <a:off x="245475" y="224050"/>
            <a:ext cx="8822400" cy="3324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None/>
            </a:pPr>
            <a:r>
              <a:rPr b="1" lang="en" sz="2700">
                <a:solidFill>
                  <a:schemeClr val="lt1"/>
                </a:solidFill>
                <a:latin typeface="Jura"/>
                <a:ea typeface="Jura"/>
                <a:cs typeface="Jura"/>
                <a:sym typeface="Jura"/>
              </a:rPr>
              <a:t>Discussions where NASA and ISRO are mentioned </a:t>
            </a:r>
            <a:endParaRPr b="1" sz="1700">
              <a:latin typeface="Jura"/>
              <a:ea typeface="Jura"/>
              <a:cs typeface="Jura"/>
              <a:sym typeface="Jura"/>
            </a:endParaRPr>
          </a:p>
        </p:txBody>
      </p:sp>
      <p:sp>
        <p:nvSpPr>
          <p:cNvPr id="151" name="Google Shape;151;p22"/>
          <p:cNvSpPr txBox="1"/>
          <p:nvPr/>
        </p:nvSpPr>
        <p:spPr>
          <a:xfrm>
            <a:off x="3354950" y="1319200"/>
            <a:ext cx="2352000" cy="4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Space Missions</a:t>
            </a:r>
            <a:endParaRPr b="1" sz="1800">
              <a:solidFill>
                <a:schemeClr val="lt1"/>
              </a:solidFill>
            </a:endParaRPr>
          </a:p>
        </p:txBody>
      </p:sp>
      <p:sp>
        <p:nvSpPr>
          <p:cNvPr id="152" name="Google Shape;152;p22"/>
          <p:cNvSpPr txBox="1"/>
          <p:nvPr/>
        </p:nvSpPr>
        <p:spPr>
          <a:xfrm>
            <a:off x="3356075" y="1698700"/>
            <a:ext cx="3000000" cy="3231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0"/>
              </a:spcBef>
              <a:spcAft>
                <a:spcPts val="0"/>
              </a:spcAft>
              <a:buNone/>
            </a:pPr>
            <a:r>
              <a:rPr i="1" lang="en" sz="900">
                <a:solidFill>
                  <a:schemeClr val="lt1"/>
                </a:solidFill>
                <a:latin typeface="Inter"/>
                <a:ea typeface="Inter"/>
                <a:cs typeface="Inter"/>
                <a:sym typeface="Inter"/>
              </a:rPr>
              <a:t>Key words : budget, public,mission</a:t>
            </a:r>
            <a:endParaRPr sz="1200"/>
          </a:p>
        </p:txBody>
      </p:sp>
      <p:sp>
        <p:nvSpPr>
          <p:cNvPr id="153" name="Google Shape;153;p22"/>
          <p:cNvSpPr txBox="1"/>
          <p:nvPr/>
        </p:nvSpPr>
        <p:spPr>
          <a:xfrm>
            <a:off x="3442750" y="2213563"/>
            <a:ext cx="2352000" cy="4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Private Sector</a:t>
            </a:r>
            <a:endParaRPr b="1" sz="1800">
              <a:solidFill>
                <a:schemeClr val="lt1"/>
              </a:solidFill>
            </a:endParaRPr>
          </a:p>
        </p:txBody>
      </p:sp>
      <p:pic>
        <p:nvPicPr>
          <p:cNvPr id="154" name="Google Shape;154;p22"/>
          <p:cNvPicPr preferRelativeResize="0"/>
          <p:nvPr/>
        </p:nvPicPr>
        <p:blipFill>
          <a:blip r:embed="rId5">
            <a:alphaModFix/>
          </a:blip>
          <a:stretch>
            <a:fillRect/>
          </a:stretch>
        </p:blipFill>
        <p:spPr>
          <a:xfrm>
            <a:off x="6083436" y="1393900"/>
            <a:ext cx="2426489" cy="2352000"/>
          </a:xfrm>
          <a:prstGeom prst="rect">
            <a:avLst/>
          </a:prstGeom>
          <a:noFill/>
          <a:ln>
            <a:noFill/>
          </a:ln>
        </p:spPr>
      </p:pic>
      <p:sp>
        <p:nvSpPr>
          <p:cNvPr id="155" name="Google Shape;155;p22"/>
          <p:cNvSpPr txBox="1"/>
          <p:nvPr/>
        </p:nvSpPr>
        <p:spPr>
          <a:xfrm>
            <a:off x="3411950" y="2569550"/>
            <a:ext cx="3000000" cy="3231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0"/>
              </a:spcBef>
              <a:spcAft>
                <a:spcPts val="0"/>
              </a:spcAft>
              <a:buNone/>
            </a:pPr>
            <a:r>
              <a:rPr i="1" lang="en" sz="900">
                <a:solidFill>
                  <a:schemeClr val="lt1"/>
                </a:solidFill>
                <a:latin typeface="Inter"/>
                <a:ea typeface="Inter"/>
                <a:cs typeface="Inter"/>
                <a:sym typeface="Inter"/>
              </a:rPr>
              <a:t>Key words : private, better , bridge</a:t>
            </a:r>
            <a:endParaRPr sz="1200"/>
          </a:p>
        </p:txBody>
      </p:sp>
      <p:sp>
        <p:nvSpPr>
          <p:cNvPr id="156" name="Google Shape;156;p22"/>
          <p:cNvSpPr txBox="1"/>
          <p:nvPr/>
        </p:nvSpPr>
        <p:spPr>
          <a:xfrm>
            <a:off x="3431150" y="3100250"/>
            <a:ext cx="2768400" cy="4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Global Efforts</a:t>
            </a:r>
            <a:endParaRPr b="1" sz="1800">
              <a:solidFill>
                <a:schemeClr val="lt1"/>
              </a:solidFill>
            </a:endParaRPr>
          </a:p>
        </p:txBody>
      </p:sp>
      <p:sp>
        <p:nvSpPr>
          <p:cNvPr id="157" name="Google Shape;157;p22"/>
          <p:cNvSpPr txBox="1"/>
          <p:nvPr/>
        </p:nvSpPr>
        <p:spPr>
          <a:xfrm>
            <a:off x="3376800" y="3440363"/>
            <a:ext cx="3000000" cy="3231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0"/>
              </a:spcBef>
              <a:spcAft>
                <a:spcPts val="0"/>
              </a:spcAft>
              <a:buNone/>
            </a:pPr>
            <a:r>
              <a:rPr i="1" lang="en" sz="900">
                <a:solidFill>
                  <a:schemeClr val="lt1"/>
                </a:solidFill>
                <a:latin typeface="Inter"/>
                <a:ea typeface="Inter"/>
                <a:cs typeface="Inter"/>
                <a:sym typeface="Inter"/>
              </a:rPr>
              <a:t>Key words : iss, international , china</a:t>
            </a:r>
            <a:endParaRPr sz="1200"/>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1" name="Shape 161"/>
        <p:cNvGrpSpPr/>
        <p:nvPr/>
      </p:nvGrpSpPr>
      <p:grpSpPr>
        <a:xfrm>
          <a:off x="0" y="0"/>
          <a:ext cx="0" cy="0"/>
          <a:chOff x="0" y="0"/>
          <a:chExt cx="0" cy="0"/>
        </a:xfrm>
      </p:grpSpPr>
      <p:sp>
        <p:nvSpPr>
          <p:cNvPr id="162" name="Google Shape;162;p23"/>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9219" l="0" r="0" t="-9219"/>
            </a:stretch>
          </a:blipFill>
          <a:ln>
            <a:noFill/>
          </a:ln>
        </p:spPr>
      </p:sp>
      <p:pic>
        <p:nvPicPr>
          <p:cNvPr id="163" name="Google Shape;163;p23"/>
          <p:cNvPicPr preferRelativeResize="0"/>
          <p:nvPr/>
        </p:nvPicPr>
        <p:blipFill>
          <a:blip r:embed="rId4">
            <a:alphaModFix/>
          </a:blip>
          <a:stretch>
            <a:fillRect/>
          </a:stretch>
        </p:blipFill>
        <p:spPr>
          <a:xfrm>
            <a:off x="4158600" y="936550"/>
            <a:ext cx="4825350" cy="1702300"/>
          </a:xfrm>
          <a:prstGeom prst="rect">
            <a:avLst/>
          </a:prstGeom>
          <a:noFill/>
          <a:ln>
            <a:noFill/>
          </a:ln>
        </p:spPr>
      </p:pic>
      <p:pic>
        <p:nvPicPr>
          <p:cNvPr id="164" name="Google Shape;164;p23"/>
          <p:cNvPicPr preferRelativeResize="0"/>
          <p:nvPr/>
        </p:nvPicPr>
        <p:blipFill>
          <a:blip r:embed="rId5">
            <a:alphaModFix/>
          </a:blip>
          <a:stretch>
            <a:fillRect/>
          </a:stretch>
        </p:blipFill>
        <p:spPr>
          <a:xfrm>
            <a:off x="43400" y="2147800"/>
            <a:ext cx="4333210" cy="1604400"/>
          </a:xfrm>
          <a:prstGeom prst="rect">
            <a:avLst/>
          </a:prstGeom>
          <a:noFill/>
          <a:ln>
            <a:noFill/>
          </a:ln>
        </p:spPr>
      </p:pic>
      <p:pic>
        <p:nvPicPr>
          <p:cNvPr id="165" name="Google Shape;165;p23"/>
          <p:cNvPicPr preferRelativeResize="0"/>
          <p:nvPr/>
        </p:nvPicPr>
        <p:blipFill>
          <a:blip r:embed="rId6">
            <a:alphaModFix/>
          </a:blip>
          <a:stretch>
            <a:fillRect/>
          </a:stretch>
        </p:blipFill>
        <p:spPr>
          <a:xfrm>
            <a:off x="-73575" y="203125"/>
            <a:ext cx="4450175" cy="1448317"/>
          </a:xfrm>
          <a:prstGeom prst="rect">
            <a:avLst/>
          </a:prstGeom>
          <a:noFill/>
          <a:ln>
            <a:noFill/>
          </a:ln>
        </p:spPr>
      </p:pic>
      <p:pic>
        <p:nvPicPr>
          <p:cNvPr id="166" name="Google Shape;166;p23"/>
          <p:cNvPicPr preferRelativeResize="0"/>
          <p:nvPr/>
        </p:nvPicPr>
        <p:blipFill>
          <a:blip r:embed="rId7">
            <a:alphaModFix/>
          </a:blip>
          <a:stretch>
            <a:fillRect/>
          </a:stretch>
        </p:blipFill>
        <p:spPr>
          <a:xfrm>
            <a:off x="3563500" y="3227225"/>
            <a:ext cx="5499249" cy="1526575"/>
          </a:xfrm>
          <a:prstGeom prst="rect">
            <a:avLst/>
          </a:prstGeom>
          <a:noFill/>
          <a:ln>
            <a:noFill/>
          </a:ln>
        </p:spPr>
      </p:pic>
      <p:cxnSp>
        <p:nvCxnSpPr>
          <p:cNvPr id="167" name="Google Shape;167;p23"/>
          <p:cNvCxnSpPr/>
          <p:nvPr/>
        </p:nvCxnSpPr>
        <p:spPr>
          <a:xfrm>
            <a:off x="1419725" y="3316450"/>
            <a:ext cx="390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1" name="Shape 171"/>
        <p:cNvGrpSpPr/>
        <p:nvPr/>
      </p:nvGrpSpPr>
      <p:grpSpPr>
        <a:xfrm>
          <a:off x="0" y="0"/>
          <a:ext cx="0" cy="0"/>
          <a:chOff x="0" y="0"/>
          <a:chExt cx="0" cy="0"/>
        </a:xfrm>
      </p:grpSpPr>
      <p:sp>
        <p:nvSpPr>
          <p:cNvPr id="172" name="Google Shape;172;p24"/>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9219" l="0" r="0" t="-9219"/>
            </a:stretch>
          </a:blipFill>
          <a:ln>
            <a:noFill/>
          </a:ln>
        </p:spPr>
      </p:sp>
      <p:sp>
        <p:nvSpPr>
          <p:cNvPr id="173" name="Google Shape;173;p24"/>
          <p:cNvSpPr txBox="1"/>
          <p:nvPr/>
        </p:nvSpPr>
        <p:spPr>
          <a:xfrm>
            <a:off x="950550" y="356950"/>
            <a:ext cx="7242900" cy="4557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 sz="3700">
                <a:solidFill>
                  <a:srgbClr val="FFFFFF"/>
                </a:solidFill>
                <a:latin typeface="Jura"/>
                <a:ea typeface="Jura"/>
                <a:cs typeface="Jura"/>
                <a:sym typeface="Jura"/>
              </a:rPr>
              <a:t>NASA: Instagram Analysis</a:t>
            </a:r>
            <a:endParaRPr b="1" sz="2700">
              <a:latin typeface="Jura"/>
              <a:ea typeface="Jura"/>
              <a:cs typeface="Jura"/>
              <a:sym typeface="Jura"/>
            </a:endParaRPr>
          </a:p>
        </p:txBody>
      </p:sp>
      <p:sp>
        <p:nvSpPr>
          <p:cNvPr id="174" name="Google Shape;174;p24"/>
          <p:cNvSpPr txBox="1"/>
          <p:nvPr/>
        </p:nvSpPr>
        <p:spPr>
          <a:xfrm>
            <a:off x="675300" y="1165275"/>
            <a:ext cx="7793400" cy="295500"/>
          </a:xfrm>
          <a:prstGeom prst="rect">
            <a:avLst/>
          </a:prstGeom>
          <a:noFill/>
          <a:ln>
            <a:noFill/>
          </a:ln>
        </p:spPr>
        <p:txBody>
          <a:bodyPr anchorCtr="0" anchor="t" bIns="0" lIns="0" spcFirstLastPara="1" rIns="0" wrap="square" tIns="0">
            <a:spAutoFit/>
          </a:bodyPr>
          <a:lstStyle/>
          <a:p>
            <a:pPr indent="0" lvl="0" marL="457200" marR="0" rtl="0" algn="l">
              <a:lnSpc>
                <a:spcPct val="80000"/>
              </a:lnSpc>
              <a:spcBef>
                <a:spcPts val="0"/>
              </a:spcBef>
              <a:spcAft>
                <a:spcPts val="0"/>
              </a:spcAft>
              <a:buNone/>
            </a:pPr>
            <a:r>
              <a:t/>
            </a:r>
            <a:endParaRPr sz="2400">
              <a:solidFill>
                <a:srgbClr val="FFFFFF"/>
              </a:solidFill>
              <a:latin typeface="Inter"/>
              <a:ea typeface="Inter"/>
              <a:cs typeface="Inter"/>
              <a:sym typeface="Inter"/>
            </a:endParaRPr>
          </a:p>
        </p:txBody>
      </p:sp>
      <p:pic>
        <p:nvPicPr>
          <p:cNvPr id="175" name="Google Shape;175;p24"/>
          <p:cNvPicPr preferRelativeResize="0"/>
          <p:nvPr/>
        </p:nvPicPr>
        <p:blipFill>
          <a:blip r:embed="rId4">
            <a:alphaModFix/>
          </a:blip>
          <a:stretch>
            <a:fillRect/>
          </a:stretch>
        </p:blipFill>
        <p:spPr>
          <a:xfrm>
            <a:off x="346800" y="959875"/>
            <a:ext cx="1425549" cy="1288429"/>
          </a:xfrm>
          <a:prstGeom prst="rect">
            <a:avLst/>
          </a:prstGeom>
          <a:noFill/>
          <a:ln>
            <a:noFill/>
          </a:ln>
        </p:spPr>
      </p:pic>
      <p:sp>
        <p:nvSpPr>
          <p:cNvPr id="176" name="Google Shape;176;p24"/>
          <p:cNvSpPr txBox="1"/>
          <p:nvPr/>
        </p:nvSpPr>
        <p:spPr>
          <a:xfrm>
            <a:off x="119675" y="2467725"/>
            <a:ext cx="1879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rPr>
              <a:t>Space Missions</a:t>
            </a:r>
            <a:endParaRPr>
              <a:solidFill>
                <a:srgbClr val="FFFFFF"/>
              </a:solidFill>
            </a:endParaRPr>
          </a:p>
          <a:p>
            <a:pPr indent="0" lvl="0" marL="0" rtl="0" algn="ctr">
              <a:spcBef>
                <a:spcPts val="0"/>
              </a:spcBef>
              <a:spcAft>
                <a:spcPts val="0"/>
              </a:spcAft>
              <a:buNone/>
            </a:pPr>
            <a:r>
              <a:rPr lang="en">
                <a:solidFill>
                  <a:srgbClr val="FFFFFF"/>
                </a:solidFill>
              </a:rPr>
              <a:t> &amp; Objects</a:t>
            </a:r>
            <a:endParaRPr>
              <a:solidFill>
                <a:srgbClr val="FFFFFF"/>
              </a:solidFill>
            </a:endParaRPr>
          </a:p>
        </p:txBody>
      </p:sp>
      <p:pic>
        <p:nvPicPr>
          <p:cNvPr id="177" name="Google Shape;177;p24"/>
          <p:cNvPicPr preferRelativeResize="0"/>
          <p:nvPr/>
        </p:nvPicPr>
        <p:blipFill>
          <a:blip r:embed="rId5">
            <a:alphaModFix/>
          </a:blip>
          <a:stretch>
            <a:fillRect/>
          </a:stretch>
        </p:blipFill>
        <p:spPr>
          <a:xfrm>
            <a:off x="2024650" y="959875"/>
            <a:ext cx="2130868" cy="1288425"/>
          </a:xfrm>
          <a:prstGeom prst="rect">
            <a:avLst/>
          </a:prstGeom>
          <a:noFill/>
          <a:ln>
            <a:noFill/>
          </a:ln>
        </p:spPr>
      </p:pic>
      <p:sp>
        <p:nvSpPr>
          <p:cNvPr id="178" name="Google Shape;178;p24"/>
          <p:cNvSpPr txBox="1"/>
          <p:nvPr/>
        </p:nvSpPr>
        <p:spPr>
          <a:xfrm>
            <a:off x="2185997" y="2467725"/>
            <a:ext cx="182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rPr>
              <a:t>Celestial Bodies </a:t>
            </a:r>
            <a:endParaRPr>
              <a:solidFill>
                <a:srgbClr val="FFFFFF"/>
              </a:solidFill>
            </a:endParaRPr>
          </a:p>
          <a:p>
            <a:pPr indent="0" lvl="0" marL="0" rtl="0" algn="ctr">
              <a:spcBef>
                <a:spcPts val="0"/>
              </a:spcBef>
              <a:spcAft>
                <a:spcPts val="0"/>
              </a:spcAft>
              <a:buNone/>
            </a:pPr>
            <a:r>
              <a:rPr lang="en">
                <a:solidFill>
                  <a:srgbClr val="FFFFFF"/>
                </a:solidFill>
              </a:rPr>
              <a:t>&amp; Sky</a:t>
            </a:r>
            <a:endParaRPr>
              <a:solidFill>
                <a:srgbClr val="FFFFFF"/>
              </a:solidFill>
            </a:endParaRPr>
          </a:p>
        </p:txBody>
      </p:sp>
      <p:pic>
        <p:nvPicPr>
          <p:cNvPr id="179" name="Google Shape;179;p24"/>
          <p:cNvPicPr preferRelativeResize="0"/>
          <p:nvPr/>
        </p:nvPicPr>
        <p:blipFill>
          <a:blip r:embed="rId6">
            <a:alphaModFix/>
          </a:blip>
          <a:stretch>
            <a:fillRect/>
          </a:stretch>
        </p:blipFill>
        <p:spPr>
          <a:xfrm>
            <a:off x="4399925" y="959875"/>
            <a:ext cx="2130875" cy="1268742"/>
          </a:xfrm>
          <a:prstGeom prst="rect">
            <a:avLst/>
          </a:prstGeom>
          <a:noFill/>
          <a:ln>
            <a:noFill/>
          </a:ln>
        </p:spPr>
      </p:pic>
      <p:sp>
        <p:nvSpPr>
          <p:cNvPr id="180" name="Google Shape;180;p24"/>
          <p:cNvSpPr txBox="1"/>
          <p:nvPr/>
        </p:nvSpPr>
        <p:spPr>
          <a:xfrm>
            <a:off x="4530724" y="2467725"/>
            <a:ext cx="182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rPr>
              <a:t>Visual Descriptions &amp; Landscapes</a:t>
            </a:r>
            <a:endParaRPr>
              <a:solidFill>
                <a:srgbClr val="FFFFFF"/>
              </a:solidFill>
            </a:endParaRPr>
          </a:p>
        </p:txBody>
      </p:sp>
      <p:pic>
        <p:nvPicPr>
          <p:cNvPr id="181" name="Google Shape;181;p24"/>
          <p:cNvPicPr preferRelativeResize="0"/>
          <p:nvPr/>
        </p:nvPicPr>
        <p:blipFill>
          <a:blip r:embed="rId7">
            <a:alphaModFix/>
          </a:blip>
          <a:stretch>
            <a:fillRect/>
          </a:stretch>
        </p:blipFill>
        <p:spPr>
          <a:xfrm>
            <a:off x="6788673" y="959875"/>
            <a:ext cx="2207952" cy="1288425"/>
          </a:xfrm>
          <a:prstGeom prst="rect">
            <a:avLst/>
          </a:prstGeom>
          <a:noFill/>
          <a:ln>
            <a:noFill/>
          </a:ln>
        </p:spPr>
      </p:pic>
      <p:sp>
        <p:nvSpPr>
          <p:cNvPr id="182" name="Google Shape;182;p24"/>
          <p:cNvSpPr txBox="1"/>
          <p:nvPr/>
        </p:nvSpPr>
        <p:spPr>
          <a:xfrm>
            <a:off x="6860862" y="2467725"/>
            <a:ext cx="182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rPr>
              <a:t>Views of Space &amp; Earth</a:t>
            </a:r>
            <a:endParaRPr>
              <a:solidFill>
                <a:srgbClr val="FFFFFF"/>
              </a:solidFill>
            </a:endParaRPr>
          </a:p>
        </p:txBody>
      </p:sp>
      <p:sp>
        <p:nvSpPr>
          <p:cNvPr id="183" name="Google Shape;183;p24"/>
          <p:cNvSpPr txBox="1"/>
          <p:nvPr/>
        </p:nvSpPr>
        <p:spPr>
          <a:xfrm>
            <a:off x="197075" y="3187350"/>
            <a:ext cx="1725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FF"/>
                </a:solidFill>
              </a:rPr>
              <a:t>414,101</a:t>
            </a:r>
            <a:endParaRPr sz="1600">
              <a:solidFill>
                <a:srgbClr val="FFFFFF"/>
              </a:solidFill>
            </a:endParaRPr>
          </a:p>
          <a:p>
            <a:pPr indent="0" lvl="0" marL="0" rtl="0" algn="ctr">
              <a:spcBef>
                <a:spcPts val="0"/>
              </a:spcBef>
              <a:spcAft>
                <a:spcPts val="0"/>
              </a:spcAft>
              <a:buNone/>
            </a:pPr>
            <a:r>
              <a:rPr lang="en" sz="1100">
                <a:solidFill>
                  <a:srgbClr val="FFFFFF"/>
                </a:solidFill>
              </a:rPr>
              <a:t>Avg. likes per image</a:t>
            </a:r>
            <a:endParaRPr sz="1100">
              <a:solidFill>
                <a:srgbClr val="FFFFFF"/>
              </a:solidFill>
            </a:endParaRPr>
          </a:p>
        </p:txBody>
      </p:sp>
      <p:sp>
        <p:nvSpPr>
          <p:cNvPr id="184" name="Google Shape;184;p24"/>
          <p:cNvSpPr txBox="1"/>
          <p:nvPr/>
        </p:nvSpPr>
        <p:spPr>
          <a:xfrm>
            <a:off x="2236097" y="3187350"/>
            <a:ext cx="1725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FF"/>
                </a:solidFill>
              </a:rPr>
              <a:t>341,645</a:t>
            </a:r>
            <a:endParaRPr sz="1600">
              <a:solidFill>
                <a:srgbClr val="FFFFFF"/>
              </a:solidFill>
            </a:endParaRPr>
          </a:p>
          <a:p>
            <a:pPr indent="0" lvl="0" marL="0" rtl="0" algn="ctr">
              <a:spcBef>
                <a:spcPts val="0"/>
              </a:spcBef>
              <a:spcAft>
                <a:spcPts val="0"/>
              </a:spcAft>
              <a:buNone/>
            </a:pPr>
            <a:r>
              <a:rPr lang="en" sz="1100">
                <a:solidFill>
                  <a:srgbClr val="FFFFFF"/>
                </a:solidFill>
              </a:rPr>
              <a:t>Avg. likes per image</a:t>
            </a:r>
            <a:endParaRPr sz="1100">
              <a:solidFill>
                <a:srgbClr val="FFFFFF"/>
              </a:solidFill>
            </a:endParaRPr>
          </a:p>
        </p:txBody>
      </p:sp>
      <p:sp>
        <p:nvSpPr>
          <p:cNvPr id="185" name="Google Shape;185;p24"/>
          <p:cNvSpPr txBox="1"/>
          <p:nvPr/>
        </p:nvSpPr>
        <p:spPr>
          <a:xfrm>
            <a:off x="4580824" y="3187350"/>
            <a:ext cx="1725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FF"/>
                </a:solidFill>
              </a:rPr>
              <a:t>771,731</a:t>
            </a:r>
            <a:endParaRPr sz="1600">
              <a:solidFill>
                <a:srgbClr val="FFFFFF"/>
              </a:solidFill>
            </a:endParaRPr>
          </a:p>
          <a:p>
            <a:pPr indent="0" lvl="0" marL="0" rtl="0" algn="ctr">
              <a:spcBef>
                <a:spcPts val="0"/>
              </a:spcBef>
              <a:spcAft>
                <a:spcPts val="0"/>
              </a:spcAft>
              <a:buNone/>
            </a:pPr>
            <a:r>
              <a:rPr lang="en" sz="1100">
                <a:solidFill>
                  <a:srgbClr val="FFFFFF"/>
                </a:solidFill>
              </a:rPr>
              <a:t>Avg. likes per image</a:t>
            </a:r>
            <a:endParaRPr sz="1100">
              <a:solidFill>
                <a:srgbClr val="FFFFFF"/>
              </a:solidFill>
            </a:endParaRPr>
          </a:p>
        </p:txBody>
      </p:sp>
      <p:sp>
        <p:nvSpPr>
          <p:cNvPr id="186" name="Google Shape;186;p24"/>
          <p:cNvSpPr txBox="1"/>
          <p:nvPr/>
        </p:nvSpPr>
        <p:spPr>
          <a:xfrm>
            <a:off x="6987162" y="3187350"/>
            <a:ext cx="1725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FF"/>
                </a:solidFill>
              </a:rPr>
              <a:t>992,279</a:t>
            </a:r>
            <a:endParaRPr sz="1600">
              <a:solidFill>
                <a:srgbClr val="FFFFFF"/>
              </a:solidFill>
            </a:endParaRPr>
          </a:p>
          <a:p>
            <a:pPr indent="0" lvl="0" marL="0" rtl="0" algn="ctr">
              <a:spcBef>
                <a:spcPts val="0"/>
              </a:spcBef>
              <a:spcAft>
                <a:spcPts val="0"/>
              </a:spcAft>
              <a:buNone/>
            </a:pPr>
            <a:r>
              <a:rPr lang="en" sz="1100">
                <a:solidFill>
                  <a:srgbClr val="FFFFFF"/>
                </a:solidFill>
              </a:rPr>
              <a:t>Avg. likes per image</a:t>
            </a:r>
            <a:endParaRPr sz="1100">
              <a:solidFill>
                <a:srgbClr val="FFFFFF"/>
              </a:solidFill>
            </a:endParaRPr>
          </a:p>
        </p:txBody>
      </p:sp>
      <p:sp>
        <p:nvSpPr>
          <p:cNvPr id="187" name="Google Shape;187;p24"/>
          <p:cNvSpPr txBox="1"/>
          <p:nvPr/>
        </p:nvSpPr>
        <p:spPr>
          <a:xfrm>
            <a:off x="274475" y="3986450"/>
            <a:ext cx="1725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rPr>
              <a:t>Prominent Keywords</a:t>
            </a:r>
            <a:endParaRPr sz="1100">
              <a:solidFill>
                <a:srgbClr val="FFFFFF"/>
              </a:solidFill>
            </a:endParaRPr>
          </a:p>
          <a:p>
            <a:pPr indent="0" lvl="0" marL="0" rtl="0" algn="ctr">
              <a:spcBef>
                <a:spcPts val="0"/>
              </a:spcBef>
              <a:spcAft>
                <a:spcPts val="0"/>
              </a:spcAft>
              <a:buNone/>
            </a:pPr>
            <a:r>
              <a:rPr i="1" lang="en" sz="1000">
                <a:solidFill>
                  <a:srgbClr val="FFFFFF"/>
                </a:solidFill>
              </a:rPr>
              <a:t>satellite, view, smoke, rocket, image, air, earth, lake, launching</a:t>
            </a:r>
            <a:endParaRPr i="1" sz="1000">
              <a:solidFill>
                <a:srgbClr val="FFFFFF"/>
              </a:solidFill>
            </a:endParaRPr>
          </a:p>
        </p:txBody>
      </p:sp>
      <p:sp>
        <p:nvSpPr>
          <p:cNvPr id="188" name="Google Shape;188;p24"/>
          <p:cNvSpPr txBox="1"/>
          <p:nvPr/>
        </p:nvSpPr>
        <p:spPr>
          <a:xfrm>
            <a:off x="7029375" y="3986450"/>
            <a:ext cx="18798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rPr>
              <a:t>Prominent Keywords</a:t>
            </a:r>
            <a:endParaRPr sz="1100">
              <a:solidFill>
                <a:srgbClr val="FFFFFF"/>
              </a:solidFill>
            </a:endParaRPr>
          </a:p>
          <a:p>
            <a:pPr indent="0" lvl="0" marL="0" rtl="0" algn="ctr">
              <a:spcBef>
                <a:spcPts val="0"/>
              </a:spcBef>
              <a:spcAft>
                <a:spcPts val="0"/>
              </a:spcAft>
              <a:buNone/>
            </a:pPr>
            <a:r>
              <a:rPr i="1" lang="en" sz="1000">
                <a:solidFill>
                  <a:srgbClr val="FFFFFF"/>
                </a:solidFill>
              </a:rPr>
              <a:t>View,space,background,close,moon,earth,black,planet, station,white</a:t>
            </a:r>
            <a:endParaRPr i="1" sz="1000">
              <a:solidFill>
                <a:srgbClr val="FFFFFF"/>
              </a:solidFill>
            </a:endParaRPr>
          </a:p>
        </p:txBody>
      </p:sp>
      <p:sp>
        <p:nvSpPr>
          <p:cNvPr id="189" name="Google Shape;189;p24"/>
          <p:cNvSpPr txBox="1"/>
          <p:nvPr/>
        </p:nvSpPr>
        <p:spPr>
          <a:xfrm>
            <a:off x="4657025" y="3986450"/>
            <a:ext cx="17250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rPr>
              <a:t>Prominent Keywords</a:t>
            </a:r>
            <a:endParaRPr sz="1100">
              <a:solidFill>
                <a:srgbClr val="FFFFFF"/>
              </a:solidFill>
            </a:endParaRPr>
          </a:p>
          <a:p>
            <a:pPr indent="0" lvl="0" marL="0" rtl="0" algn="ctr">
              <a:spcBef>
                <a:spcPts val="0"/>
              </a:spcBef>
              <a:spcAft>
                <a:spcPts val="0"/>
              </a:spcAft>
              <a:buNone/>
            </a:pPr>
            <a:r>
              <a:rPr i="1" lang="en" sz="1000">
                <a:solidFill>
                  <a:srgbClr val="FFFFFF"/>
                </a:solidFill>
              </a:rPr>
              <a:t>Star,bright,close,sky,galaxy,center, filled,image,blue</a:t>
            </a:r>
            <a:endParaRPr i="1" sz="1000">
              <a:solidFill>
                <a:srgbClr val="FFFFFF"/>
              </a:solidFill>
            </a:endParaRPr>
          </a:p>
        </p:txBody>
      </p:sp>
      <p:sp>
        <p:nvSpPr>
          <p:cNvPr id="190" name="Google Shape;190;p24"/>
          <p:cNvSpPr txBox="1"/>
          <p:nvPr/>
        </p:nvSpPr>
        <p:spPr>
          <a:xfrm>
            <a:off x="2313700" y="3986450"/>
            <a:ext cx="1725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rPr>
              <a:t>Prominent Keywords</a:t>
            </a:r>
            <a:endParaRPr sz="1100">
              <a:solidFill>
                <a:srgbClr val="FFFFFF"/>
              </a:solidFill>
            </a:endParaRPr>
          </a:p>
          <a:p>
            <a:pPr indent="0" lvl="0" marL="0" rtl="0" algn="ctr">
              <a:spcBef>
                <a:spcPts val="0"/>
              </a:spcBef>
              <a:spcAft>
                <a:spcPts val="0"/>
              </a:spcAft>
              <a:buNone/>
            </a:pPr>
            <a:r>
              <a:rPr i="1" lang="en" sz="1000">
                <a:solidFill>
                  <a:srgbClr val="FFFFFF"/>
                </a:solidFill>
              </a:rPr>
              <a:t>Large,nasa,picture,object,</a:t>
            </a:r>
            <a:endParaRPr i="1" sz="1000">
              <a:solidFill>
                <a:srgbClr val="FFFFFF"/>
              </a:solidFill>
            </a:endParaRPr>
          </a:p>
          <a:p>
            <a:pPr indent="0" lvl="0" marL="0" rtl="0" algn="ctr">
              <a:spcBef>
                <a:spcPts val="0"/>
              </a:spcBef>
              <a:spcAft>
                <a:spcPts val="0"/>
              </a:spcAft>
              <a:buNone/>
            </a:pPr>
            <a:r>
              <a:rPr i="1" lang="en" sz="1000">
                <a:solidFill>
                  <a:srgbClr val="FFFFFF"/>
                </a:solidFill>
              </a:rPr>
              <a:t>s</a:t>
            </a:r>
            <a:r>
              <a:rPr i="1" lang="en" sz="1000">
                <a:solidFill>
                  <a:srgbClr val="FFFFFF"/>
                </a:solidFill>
              </a:rPr>
              <a:t>ky,close,star,middle,stary ,single</a:t>
            </a:r>
            <a:endParaRPr i="1" sz="1000">
              <a:solidFill>
                <a:srgbClr val="FFFFFF"/>
              </a:solidFill>
            </a:endParaRP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4" name="Shape 194"/>
        <p:cNvGrpSpPr/>
        <p:nvPr/>
      </p:nvGrpSpPr>
      <p:grpSpPr>
        <a:xfrm>
          <a:off x="0" y="0"/>
          <a:ext cx="0" cy="0"/>
          <a:chOff x="0" y="0"/>
          <a:chExt cx="0" cy="0"/>
        </a:xfrm>
      </p:grpSpPr>
      <p:sp>
        <p:nvSpPr>
          <p:cNvPr id="195" name="Google Shape;195;p2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9219" l="0" r="0" t="-9219"/>
            </a:stretch>
          </a:blipFill>
          <a:ln>
            <a:noFill/>
          </a:ln>
        </p:spPr>
      </p:sp>
      <p:sp>
        <p:nvSpPr>
          <p:cNvPr id="196" name="Google Shape;196;p25"/>
          <p:cNvSpPr txBox="1"/>
          <p:nvPr/>
        </p:nvSpPr>
        <p:spPr>
          <a:xfrm>
            <a:off x="950550" y="222750"/>
            <a:ext cx="7242900" cy="4557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 sz="3700">
                <a:solidFill>
                  <a:srgbClr val="FFFFFF"/>
                </a:solidFill>
                <a:latin typeface="Jura"/>
                <a:ea typeface="Jura"/>
                <a:cs typeface="Jura"/>
                <a:sym typeface="Jura"/>
              </a:rPr>
              <a:t>ISRO</a:t>
            </a:r>
            <a:r>
              <a:rPr b="1" lang="en" sz="3700">
                <a:solidFill>
                  <a:srgbClr val="FFFFFF"/>
                </a:solidFill>
                <a:latin typeface="Jura"/>
                <a:ea typeface="Jura"/>
                <a:cs typeface="Jura"/>
                <a:sym typeface="Jura"/>
              </a:rPr>
              <a:t>: Instagram Analysis</a:t>
            </a:r>
            <a:endParaRPr b="1" sz="2700">
              <a:latin typeface="Jura"/>
              <a:ea typeface="Jura"/>
              <a:cs typeface="Jura"/>
              <a:sym typeface="Jura"/>
            </a:endParaRPr>
          </a:p>
        </p:txBody>
      </p:sp>
      <p:sp>
        <p:nvSpPr>
          <p:cNvPr id="197" name="Google Shape;197;p25"/>
          <p:cNvSpPr txBox="1"/>
          <p:nvPr/>
        </p:nvSpPr>
        <p:spPr>
          <a:xfrm>
            <a:off x="675300" y="1165275"/>
            <a:ext cx="7793400" cy="295500"/>
          </a:xfrm>
          <a:prstGeom prst="rect">
            <a:avLst/>
          </a:prstGeom>
          <a:noFill/>
          <a:ln>
            <a:noFill/>
          </a:ln>
        </p:spPr>
        <p:txBody>
          <a:bodyPr anchorCtr="0" anchor="t" bIns="0" lIns="0" spcFirstLastPara="1" rIns="0" wrap="square" tIns="0">
            <a:spAutoFit/>
          </a:bodyPr>
          <a:lstStyle/>
          <a:p>
            <a:pPr indent="0" lvl="0" marL="457200" marR="0" rtl="0" algn="l">
              <a:lnSpc>
                <a:spcPct val="80000"/>
              </a:lnSpc>
              <a:spcBef>
                <a:spcPts val="0"/>
              </a:spcBef>
              <a:spcAft>
                <a:spcPts val="0"/>
              </a:spcAft>
              <a:buNone/>
            </a:pPr>
            <a:r>
              <a:t/>
            </a:r>
            <a:endParaRPr sz="2400">
              <a:solidFill>
                <a:srgbClr val="FFFFFF"/>
              </a:solidFill>
              <a:latin typeface="Inter"/>
              <a:ea typeface="Inter"/>
              <a:cs typeface="Inter"/>
              <a:sym typeface="Inter"/>
            </a:endParaRPr>
          </a:p>
        </p:txBody>
      </p:sp>
      <p:sp>
        <p:nvSpPr>
          <p:cNvPr id="198" name="Google Shape;198;p25"/>
          <p:cNvSpPr txBox="1"/>
          <p:nvPr/>
        </p:nvSpPr>
        <p:spPr>
          <a:xfrm>
            <a:off x="182800" y="2468888"/>
            <a:ext cx="2130900" cy="9126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1200"/>
              </a:spcBef>
              <a:spcAft>
                <a:spcPts val="0"/>
              </a:spcAft>
              <a:buNone/>
            </a:pPr>
            <a:r>
              <a:rPr lang="en" sz="1300">
                <a:solidFill>
                  <a:srgbClr val="FFFFFF"/>
                </a:solidFill>
              </a:rPr>
              <a:t>Conversations &amp;</a:t>
            </a:r>
            <a:endParaRPr sz="1300">
              <a:solidFill>
                <a:srgbClr val="FFFFFF"/>
              </a:solidFill>
            </a:endParaRPr>
          </a:p>
          <a:p>
            <a:pPr indent="0" lvl="0" marL="0" rtl="0" algn="l">
              <a:lnSpc>
                <a:spcPct val="70000"/>
              </a:lnSpc>
              <a:spcBef>
                <a:spcPts val="1200"/>
              </a:spcBef>
              <a:spcAft>
                <a:spcPts val="0"/>
              </a:spcAft>
              <a:buClr>
                <a:schemeClr val="dk1"/>
              </a:buClr>
              <a:buSzPts val="1100"/>
              <a:buFont typeface="Arial"/>
              <a:buNone/>
            </a:pPr>
            <a:r>
              <a:rPr lang="en" sz="1300">
                <a:solidFill>
                  <a:srgbClr val="FFFFFF"/>
                </a:solidFill>
              </a:rPr>
              <a:t>Visual Representations</a:t>
            </a:r>
            <a:endParaRPr sz="1300">
              <a:solidFill>
                <a:srgbClr val="FFFFFF"/>
              </a:solidFill>
            </a:endParaRPr>
          </a:p>
          <a:p>
            <a:pPr indent="0" lvl="0" marL="0" rtl="0" algn="ctr">
              <a:lnSpc>
                <a:spcPct val="70000"/>
              </a:lnSpc>
              <a:spcBef>
                <a:spcPts val="1200"/>
              </a:spcBef>
              <a:spcAft>
                <a:spcPts val="1200"/>
              </a:spcAft>
              <a:buNone/>
            </a:pPr>
            <a:r>
              <a:t/>
            </a:r>
            <a:endParaRPr sz="1300">
              <a:solidFill>
                <a:srgbClr val="FFFFFF"/>
              </a:solidFill>
            </a:endParaRPr>
          </a:p>
        </p:txBody>
      </p:sp>
      <p:sp>
        <p:nvSpPr>
          <p:cNvPr id="199" name="Google Shape;199;p25"/>
          <p:cNvSpPr txBox="1"/>
          <p:nvPr/>
        </p:nvSpPr>
        <p:spPr>
          <a:xfrm>
            <a:off x="2338847" y="2468888"/>
            <a:ext cx="18252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a:solidFill>
                  <a:srgbClr val="FFFFFF"/>
                </a:solidFill>
              </a:rPr>
              <a:t>Space Imagery &amp; People</a:t>
            </a:r>
            <a:endParaRPr sz="1300">
              <a:solidFill>
                <a:srgbClr val="FFFFFF"/>
              </a:solidFill>
            </a:endParaRPr>
          </a:p>
        </p:txBody>
      </p:sp>
      <p:sp>
        <p:nvSpPr>
          <p:cNvPr id="200" name="Google Shape;200;p25"/>
          <p:cNvSpPr txBox="1"/>
          <p:nvPr/>
        </p:nvSpPr>
        <p:spPr>
          <a:xfrm>
            <a:off x="4530724" y="2468888"/>
            <a:ext cx="1825200" cy="10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sz="1300">
                <a:solidFill>
                  <a:srgbClr val="FFFFFF"/>
                </a:solidFill>
              </a:rPr>
              <a:t>Space Exploration &amp; Technical Scenes</a:t>
            </a:r>
            <a:endParaRPr>
              <a:solidFill>
                <a:srgbClr val="FFFFFF"/>
              </a:solidFill>
            </a:endParaRPr>
          </a:p>
          <a:p>
            <a:pPr indent="0" lvl="0" marL="0" rtl="0" algn="ctr">
              <a:spcBef>
                <a:spcPts val="1200"/>
              </a:spcBef>
              <a:spcAft>
                <a:spcPts val="0"/>
              </a:spcAft>
              <a:buNone/>
            </a:pPr>
            <a:r>
              <a:t/>
            </a:r>
            <a:endParaRPr>
              <a:solidFill>
                <a:srgbClr val="FFFFFF"/>
              </a:solidFill>
            </a:endParaRPr>
          </a:p>
        </p:txBody>
      </p:sp>
      <p:sp>
        <p:nvSpPr>
          <p:cNvPr id="201" name="Google Shape;201;p25"/>
          <p:cNvSpPr txBox="1"/>
          <p:nvPr/>
        </p:nvSpPr>
        <p:spPr>
          <a:xfrm>
            <a:off x="6860847" y="2468888"/>
            <a:ext cx="22389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a:solidFill>
                  <a:srgbClr val="FFFFFF"/>
                </a:solidFill>
              </a:rPr>
              <a:t>People &amp; Professional Appearance</a:t>
            </a:r>
            <a:endParaRPr sz="1300">
              <a:solidFill>
                <a:srgbClr val="FFFFFF"/>
              </a:solidFill>
            </a:endParaRPr>
          </a:p>
        </p:txBody>
      </p:sp>
      <p:sp>
        <p:nvSpPr>
          <p:cNvPr id="202" name="Google Shape;202;p25"/>
          <p:cNvSpPr txBox="1"/>
          <p:nvPr/>
        </p:nvSpPr>
        <p:spPr>
          <a:xfrm>
            <a:off x="197075" y="3187350"/>
            <a:ext cx="1725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FF"/>
                </a:solidFill>
              </a:rPr>
              <a:t>7,180</a:t>
            </a:r>
            <a:endParaRPr sz="1600">
              <a:solidFill>
                <a:srgbClr val="FFFFFF"/>
              </a:solidFill>
            </a:endParaRPr>
          </a:p>
          <a:p>
            <a:pPr indent="0" lvl="0" marL="0" rtl="0" algn="ctr">
              <a:spcBef>
                <a:spcPts val="0"/>
              </a:spcBef>
              <a:spcAft>
                <a:spcPts val="0"/>
              </a:spcAft>
              <a:buNone/>
            </a:pPr>
            <a:r>
              <a:rPr lang="en" sz="1100">
                <a:solidFill>
                  <a:srgbClr val="FFFFFF"/>
                </a:solidFill>
              </a:rPr>
              <a:t>Avg. likes per image</a:t>
            </a:r>
            <a:endParaRPr sz="1100">
              <a:solidFill>
                <a:srgbClr val="FFFFFF"/>
              </a:solidFill>
            </a:endParaRPr>
          </a:p>
        </p:txBody>
      </p:sp>
      <p:sp>
        <p:nvSpPr>
          <p:cNvPr id="203" name="Google Shape;203;p25"/>
          <p:cNvSpPr txBox="1"/>
          <p:nvPr/>
        </p:nvSpPr>
        <p:spPr>
          <a:xfrm>
            <a:off x="2236097" y="3187350"/>
            <a:ext cx="1725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FF"/>
                </a:solidFill>
              </a:rPr>
              <a:t>10,230</a:t>
            </a:r>
            <a:endParaRPr sz="1600">
              <a:solidFill>
                <a:srgbClr val="FFFFFF"/>
              </a:solidFill>
            </a:endParaRPr>
          </a:p>
          <a:p>
            <a:pPr indent="0" lvl="0" marL="0" rtl="0" algn="ctr">
              <a:spcBef>
                <a:spcPts val="0"/>
              </a:spcBef>
              <a:spcAft>
                <a:spcPts val="0"/>
              </a:spcAft>
              <a:buNone/>
            </a:pPr>
            <a:r>
              <a:rPr lang="en" sz="1100">
                <a:solidFill>
                  <a:srgbClr val="FFFFFF"/>
                </a:solidFill>
              </a:rPr>
              <a:t>Avg. likes per image</a:t>
            </a:r>
            <a:endParaRPr sz="1100">
              <a:solidFill>
                <a:srgbClr val="FFFFFF"/>
              </a:solidFill>
            </a:endParaRPr>
          </a:p>
        </p:txBody>
      </p:sp>
      <p:sp>
        <p:nvSpPr>
          <p:cNvPr id="204" name="Google Shape;204;p25"/>
          <p:cNvSpPr txBox="1"/>
          <p:nvPr/>
        </p:nvSpPr>
        <p:spPr>
          <a:xfrm>
            <a:off x="4580824" y="3187350"/>
            <a:ext cx="1725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FF"/>
                </a:solidFill>
              </a:rPr>
              <a:t>11,842</a:t>
            </a:r>
            <a:endParaRPr sz="1600">
              <a:solidFill>
                <a:srgbClr val="FFFFFF"/>
              </a:solidFill>
            </a:endParaRPr>
          </a:p>
          <a:p>
            <a:pPr indent="0" lvl="0" marL="0" rtl="0" algn="ctr">
              <a:spcBef>
                <a:spcPts val="0"/>
              </a:spcBef>
              <a:spcAft>
                <a:spcPts val="0"/>
              </a:spcAft>
              <a:buNone/>
            </a:pPr>
            <a:r>
              <a:rPr lang="en" sz="1100">
                <a:solidFill>
                  <a:srgbClr val="FFFFFF"/>
                </a:solidFill>
              </a:rPr>
              <a:t>Avg. likes per image</a:t>
            </a:r>
            <a:endParaRPr sz="1100">
              <a:solidFill>
                <a:srgbClr val="FFFFFF"/>
              </a:solidFill>
            </a:endParaRPr>
          </a:p>
        </p:txBody>
      </p:sp>
      <p:sp>
        <p:nvSpPr>
          <p:cNvPr id="205" name="Google Shape;205;p25"/>
          <p:cNvSpPr txBox="1"/>
          <p:nvPr/>
        </p:nvSpPr>
        <p:spPr>
          <a:xfrm>
            <a:off x="6987162" y="3187350"/>
            <a:ext cx="1725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FF"/>
                </a:solidFill>
              </a:rPr>
              <a:t>4,334</a:t>
            </a:r>
            <a:endParaRPr sz="1600">
              <a:solidFill>
                <a:srgbClr val="FFFFFF"/>
              </a:solidFill>
            </a:endParaRPr>
          </a:p>
          <a:p>
            <a:pPr indent="0" lvl="0" marL="0" rtl="0" algn="ctr">
              <a:spcBef>
                <a:spcPts val="0"/>
              </a:spcBef>
              <a:spcAft>
                <a:spcPts val="0"/>
              </a:spcAft>
              <a:buNone/>
            </a:pPr>
            <a:r>
              <a:rPr lang="en" sz="1100">
                <a:solidFill>
                  <a:srgbClr val="FFFFFF"/>
                </a:solidFill>
              </a:rPr>
              <a:t>Avg. likes per image</a:t>
            </a:r>
            <a:endParaRPr sz="1100">
              <a:solidFill>
                <a:srgbClr val="FFFFFF"/>
              </a:solidFill>
            </a:endParaRPr>
          </a:p>
        </p:txBody>
      </p:sp>
      <p:sp>
        <p:nvSpPr>
          <p:cNvPr id="206" name="Google Shape;206;p25"/>
          <p:cNvSpPr txBox="1"/>
          <p:nvPr/>
        </p:nvSpPr>
        <p:spPr>
          <a:xfrm>
            <a:off x="274475" y="3986450"/>
            <a:ext cx="18252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rPr>
              <a:t>Prominent Keywords</a:t>
            </a:r>
            <a:endParaRPr sz="1100">
              <a:solidFill>
                <a:srgbClr val="FFFFFF"/>
              </a:solidFill>
            </a:endParaRPr>
          </a:p>
          <a:p>
            <a:pPr indent="0" lvl="0" marL="0" rtl="0" algn="ctr">
              <a:spcBef>
                <a:spcPts val="0"/>
              </a:spcBef>
              <a:spcAft>
                <a:spcPts val="0"/>
              </a:spcAft>
              <a:buNone/>
            </a:pPr>
            <a:r>
              <a:rPr i="1" lang="en" sz="1000">
                <a:solidFill>
                  <a:srgbClr val="FFFFFF"/>
                </a:solidFill>
              </a:rPr>
              <a:t>quote,space,picture,station,</a:t>
            </a:r>
            <a:endParaRPr i="1" sz="1000">
              <a:solidFill>
                <a:srgbClr val="FFFFFF"/>
              </a:solidFill>
            </a:endParaRPr>
          </a:p>
          <a:p>
            <a:pPr indent="0" lvl="0" marL="0" rtl="0" algn="ctr">
              <a:spcBef>
                <a:spcPts val="0"/>
              </a:spcBef>
              <a:spcAft>
                <a:spcPts val="0"/>
              </a:spcAft>
              <a:buNone/>
            </a:pPr>
            <a:r>
              <a:rPr i="1" lang="en" sz="1000">
                <a:solidFill>
                  <a:srgbClr val="FFFFFF"/>
                </a:solidFill>
              </a:rPr>
              <a:t>close,talking,camera.person,star,field</a:t>
            </a:r>
            <a:endParaRPr i="1" sz="1000">
              <a:solidFill>
                <a:srgbClr val="FFFFFF"/>
              </a:solidFill>
            </a:endParaRPr>
          </a:p>
        </p:txBody>
      </p:sp>
      <p:sp>
        <p:nvSpPr>
          <p:cNvPr id="207" name="Google Shape;207;p25"/>
          <p:cNvSpPr txBox="1"/>
          <p:nvPr/>
        </p:nvSpPr>
        <p:spPr>
          <a:xfrm>
            <a:off x="7029375" y="3986450"/>
            <a:ext cx="1725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rPr>
              <a:t>Prominent Keywords</a:t>
            </a:r>
            <a:endParaRPr sz="1100">
              <a:solidFill>
                <a:srgbClr val="FFFFFF"/>
              </a:solidFill>
            </a:endParaRPr>
          </a:p>
          <a:p>
            <a:pPr indent="0" lvl="0" marL="0" rtl="0" algn="ctr">
              <a:spcBef>
                <a:spcPts val="0"/>
              </a:spcBef>
              <a:spcAft>
                <a:spcPts val="0"/>
              </a:spcAft>
              <a:buNone/>
            </a:pPr>
            <a:r>
              <a:rPr i="1" lang="en" sz="1000">
                <a:solidFill>
                  <a:srgbClr val="FFFFFF"/>
                </a:solidFill>
              </a:rPr>
              <a:t>man,vest,arafed,glasses,sitting,tie,close,hands,poster,microphone</a:t>
            </a:r>
            <a:endParaRPr i="1" sz="1000">
              <a:solidFill>
                <a:srgbClr val="FFFFFF"/>
              </a:solidFill>
            </a:endParaRPr>
          </a:p>
        </p:txBody>
      </p:sp>
      <p:sp>
        <p:nvSpPr>
          <p:cNvPr id="208" name="Google Shape;208;p25"/>
          <p:cNvSpPr txBox="1"/>
          <p:nvPr/>
        </p:nvSpPr>
        <p:spPr>
          <a:xfrm>
            <a:off x="4657025" y="3986450"/>
            <a:ext cx="18975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rPr>
              <a:t>Prominent Keywords</a:t>
            </a:r>
            <a:endParaRPr sz="1100">
              <a:solidFill>
                <a:srgbClr val="FFFFFF"/>
              </a:solidFill>
            </a:endParaRPr>
          </a:p>
          <a:p>
            <a:pPr indent="0" lvl="0" marL="0" rtl="0" algn="ctr">
              <a:spcBef>
                <a:spcPts val="0"/>
              </a:spcBef>
              <a:spcAft>
                <a:spcPts val="0"/>
              </a:spcAft>
              <a:buNone/>
            </a:pPr>
            <a:r>
              <a:rPr i="1" lang="en" sz="1000">
                <a:solidFill>
                  <a:srgbClr val="FFFFFF"/>
                </a:solidFill>
              </a:rPr>
              <a:t>background,close,rocket,blue,black,cell,phone,man,logo</a:t>
            </a:r>
            <a:endParaRPr i="1" sz="1000">
              <a:solidFill>
                <a:srgbClr val="FFFFFF"/>
              </a:solidFill>
            </a:endParaRPr>
          </a:p>
        </p:txBody>
      </p:sp>
      <p:sp>
        <p:nvSpPr>
          <p:cNvPr id="209" name="Google Shape;209;p25"/>
          <p:cNvSpPr txBox="1"/>
          <p:nvPr/>
        </p:nvSpPr>
        <p:spPr>
          <a:xfrm>
            <a:off x="2313700" y="3986450"/>
            <a:ext cx="18975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rPr>
              <a:t>Prominent Keywords</a:t>
            </a:r>
            <a:endParaRPr sz="1100">
              <a:solidFill>
                <a:srgbClr val="FFFFFF"/>
              </a:solidFill>
            </a:endParaRPr>
          </a:p>
          <a:p>
            <a:pPr indent="0" lvl="0" marL="0" rtl="0" algn="ctr">
              <a:spcBef>
                <a:spcPts val="0"/>
              </a:spcBef>
              <a:spcAft>
                <a:spcPts val="0"/>
              </a:spcAft>
              <a:buNone/>
            </a:pPr>
            <a:r>
              <a:rPr i="1" lang="en" sz="1000">
                <a:solidFill>
                  <a:srgbClr val="FFFFFF"/>
                </a:solidFill>
              </a:rPr>
              <a:t>poster,picture,man,message,moon,planet,space,arafed,close,shuttle</a:t>
            </a:r>
            <a:endParaRPr i="1" sz="1000">
              <a:solidFill>
                <a:srgbClr val="FFFFFF"/>
              </a:solidFill>
            </a:endParaRPr>
          </a:p>
        </p:txBody>
      </p:sp>
      <p:pic>
        <p:nvPicPr>
          <p:cNvPr id="210" name="Google Shape;210;p25"/>
          <p:cNvPicPr preferRelativeResize="0"/>
          <p:nvPr/>
        </p:nvPicPr>
        <p:blipFill>
          <a:blip r:embed="rId4">
            <a:alphaModFix/>
          </a:blip>
          <a:stretch>
            <a:fillRect/>
          </a:stretch>
        </p:blipFill>
        <p:spPr>
          <a:xfrm>
            <a:off x="47074" y="936639"/>
            <a:ext cx="1825200" cy="1340080"/>
          </a:xfrm>
          <a:prstGeom prst="rect">
            <a:avLst/>
          </a:prstGeom>
          <a:noFill/>
          <a:ln>
            <a:noFill/>
          </a:ln>
        </p:spPr>
      </p:pic>
      <p:pic>
        <p:nvPicPr>
          <p:cNvPr id="211" name="Google Shape;211;p25"/>
          <p:cNvPicPr preferRelativeResize="0"/>
          <p:nvPr/>
        </p:nvPicPr>
        <p:blipFill>
          <a:blip r:embed="rId5">
            <a:alphaModFix/>
          </a:blip>
          <a:stretch>
            <a:fillRect/>
          </a:stretch>
        </p:blipFill>
        <p:spPr>
          <a:xfrm>
            <a:off x="2313505" y="920754"/>
            <a:ext cx="1570195" cy="1371850"/>
          </a:xfrm>
          <a:prstGeom prst="rect">
            <a:avLst/>
          </a:prstGeom>
          <a:noFill/>
          <a:ln>
            <a:noFill/>
          </a:ln>
        </p:spPr>
      </p:pic>
      <p:pic>
        <p:nvPicPr>
          <p:cNvPr id="212" name="Google Shape;212;p25"/>
          <p:cNvPicPr preferRelativeResize="0"/>
          <p:nvPr/>
        </p:nvPicPr>
        <p:blipFill>
          <a:blip r:embed="rId6">
            <a:alphaModFix/>
          </a:blip>
          <a:stretch>
            <a:fillRect/>
          </a:stretch>
        </p:blipFill>
        <p:spPr>
          <a:xfrm>
            <a:off x="4760531" y="893579"/>
            <a:ext cx="1467894" cy="1426200"/>
          </a:xfrm>
          <a:prstGeom prst="rect">
            <a:avLst/>
          </a:prstGeom>
          <a:noFill/>
          <a:ln>
            <a:noFill/>
          </a:ln>
        </p:spPr>
      </p:pic>
      <p:pic>
        <p:nvPicPr>
          <p:cNvPr id="213" name="Google Shape;213;p25"/>
          <p:cNvPicPr preferRelativeResize="0"/>
          <p:nvPr/>
        </p:nvPicPr>
        <p:blipFill>
          <a:blip r:embed="rId7">
            <a:alphaModFix/>
          </a:blip>
          <a:stretch>
            <a:fillRect/>
          </a:stretch>
        </p:blipFill>
        <p:spPr>
          <a:xfrm>
            <a:off x="7141950" y="838100"/>
            <a:ext cx="1570200" cy="1537158"/>
          </a:xfrm>
          <a:prstGeom prst="rect">
            <a:avLst/>
          </a:prstGeom>
          <a:noFill/>
          <a:ln>
            <a:noFill/>
          </a:ln>
        </p:spPr>
      </p:pic>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7" name="Shape 217"/>
        <p:cNvGrpSpPr/>
        <p:nvPr/>
      </p:nvGrpSpPr>
      <p:grpSpPr>
        <a:xfrm>
          <a:off x="0" y="0"/>
          <a:ext cx="0" cy="0"/>
          <a:chOff x="0" y="0"/>
          <a:chExt cx="0" cy="0"/>
        </a:xfrm>
      </p:grpSpPr>
      <p:sp>
        <p:nvSpPr>
          <p:cNvPr id="218" name="Google Shape;218;p26"/>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9219" l="0" r="0" t="-9219"/>
            </a:stretch>
          </a:blipFill>
          <a:ln>
            <a:noFill/>
          </a:ln>
        </p:spPr>
      </p:sp>
      <p:sp>
        <p:nvSpPr>
          <p:cNvPr id="219" name="Google Shape;219;p26"/>
          <p:cNvSpPr txBox="1"/>
          <p:nvPr/>
        </p:nvSpPr>
        <p:spPr>
          <a:xfrm>
            <a:off x="950550" y="356950"/>
            <a:ext cx="7242900" cy="4557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 sz="3700">
                <a:solidFill>
                  <a:srgbClr val="FFFFFF"/>
                </a:solidFill>
                <a:latin typeface="Jura"/>
                <a:ea typeface="Jura"/>
                <a:cs typeface="Jura"/>
                <a:sym typeface="Jura"/>
              </a:rPr>
              <a:t>Image Analytics Insights</a:t>
            </a:r>
            <a:endParaRPr b="1" sz="2700">
              <a:latin typeface="Jura"/>
              <a:ea typeface="Jura"/>
              <a:cs typeface="Jura"/>
              <a:sym typeface="Jura"/>
            </a:endParaRPr>
          </a:p>
        </p:txBody>
      </p:sp>
      <p:sp>
        <p:nvSpPr>
          <p:cNvPr id="220" name="Google Shape;220;p26"/>
          <p:cNvSpPr txBox="1"/>
          <p:nvPr/>
        </p:nvSpPr>
        <p:spPr>
          <a:xfrm>
            <a:off x="675300" y="1102950"/>
            <a:ext cx="7793400" cy="2389800"/>
          </a:xfrm>
          <a:prstGeom prst="rect">
            <a:avLst/>
          </a:prstGeom>
          <a:noFill/>
          <a:ln>
            <a:noFill/>
          </a:ln>
        </p:spPr>
        <p:txBody>
          <a:bodyPr anchorCtr="0" anchor="t" bIns="0" lIns="0" spcFirstLastPara="1" rIns="0" wrap="square" tIns="0">
            <a:spAutoFit/>
          </a:bodyPr>
          <a:lstStyle/>
          <a:p>
            <a:pPr indent="-374650" lvl="0" marL="457200" rtl="0" algn="l">
              <a:lnSpc>
                <a:spcPct val="115000"/>
              </a:lnSpc>
              <a:spcBef>
                <a:spcPts val="0"/>
              </a:spcBef>
              <a:spcAft>
                <a:spcPts val="0"/>
              </a:spcAft>
              <a:buClr>
                <a:srgbClr val="FFFFFF"/>
              </a:buClr>
              <a:buSzPts val="2300"/>
              <a:buFont typeface="Inter"/>
              <a:buChar char="●"/>
            </a:pPr>
            <a:r>
              <a:rPr lang="en" sz="2300">
                <a:solidFill>
                  <a:schemeClr val="lt1"/>
                </a:solidFill>
                <a:latin typeface="Inter"/>
                <a:ea typeface="Inter"/>
                <a:cs typeface="Inter"/>
                <a:sym typeface="Inter"/>
              </a:rPr>
              <a:t>ISRO should focus on stunning images of Earth, the Moon, and Mars from their satellites to emotionally engage both Indian and global audiences</a:t>
            </a:r>
            <a:endParaRPr sz="2300">
              <a:solidFill>
                <a:schemeClr val="lt1"/>
              </a:solidFill>
              <a:latin typeface="Inter"/>
              <a:ea typeface="Inter"/>
              <a:cs typeface="Inter"/>
              <a:sym typeface="Inter"/>
            </a:endParaRPr>
          </a:p>
          <a:p>
            <a:pPr indent="-374650" lvl="0" marL="457200" rtl="0" algn="l">
              <a:lnSpc>
                <a:spcPct val="115000"/>
              </a:lnSpc>
              <a:spcBef>
                <a:spcPts val="0"/>
              </a:spcBef>
              <a:spcAft>
                <a:spcPts val="0"/>
              </a:spcAft>
              <a:buClr>
                <a:schemeClr val="lt1"/>
              </a:buClr>
              <a:buSzPts val="2300"/>
              <a:buFont typeface="Inter"/>
              <a:buChar char="●"/>
            </a:pPr>
            <a:r>
              <a:rPr lang="en" sz="2300">
                <a:solidFill>
                  <a:schemeClr val="lt1"/>
                </a:solidFill>
                <a:latin typeface="Inter"/>
                <a:ea typeface="Inter"/>
                <a:cs typeface="Inter"/>
                <a:sym typeface="Inter"/>
              </a:rPr>
              <a:t>ISRO should reduce the emphasis on people and professional appearances, as these posts generate the least engagement</a:t>
            </a:r>
            <a:endParaRPr sz="2300">
              <a:solidFill>
                <a:schemeClr val="lt1"/>
              </a:solidFill>
              <a:latin typeface="Inter"/>
              <a:ea typeface="Inter"/>
              <a:cs typeface="Inter"/>
              <a:sym typeface="Inter"/>
            </a:endParaRPr>
          </a:p>
        </p:txBody>
      </p:sp>
      <p:pic>
        <p:nvPicPr>
          <p:cNvPr id="221" name="Google Shape;221;p26"/>
          <p:cNvPicPr preferRelativeResize="0"/>
          <p:nvPr/>
        </p:nvPicPr>
        <p:blipFill>
          <a:blip r:embed="rId4">
            <a:alphaModFix/>
          </a:blip>
          <a:stretch>
            <a:fillRect/>
          </a:stretch>
        </p:blipFill>
        <p:spPr>
          <a:xfrm>
            <a:off x="2026660" y="3537275"/>
            <a:ext cx="5945890" cy="1726951"/>
          </a:xfrm>
          <a:prstGeom prst="rect">
            <a:avLst/>
          </a:prstGeom>
          <a:noFill/>
          <a:ln>
            <a:noFill/>
          </a:ln>
        </p:spPr>
      </p:pic>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5" name="Shape 225"/>
        <p:cNvGrpSpPr/>
        <p:nvPr/>
      </p:nvGrpSpPr>
      <p:grpSpPr>
        <a:xfrm>
          <a:off x="0" y="0"/>
          <a:ext cx="0" cy="0"/>
          <a:chOff x="0" y="0"/>
          <a:chExt cx="0" cy="0"/>
        </a:xfrm>
      </p:grpSpPr>
      <p:sp>
        <p:nvSpPr>
          <p:cNvPr id="226" name="Google Shape;226;p27"/>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9219" l="0" r="0" t="-9219"/>
            </a:stretch>
          </a:blipFill>
          <a:ln>
            <a:noFill/>
          </a:ln>
        </p:spPr>
      </p:sp>
      <p:sp>
        <p:nvSpPr>
          <p:cNvPr id="227" name="Google Shape;227;p27"/>
          <p:cNvSpPr txBox="1"/>
          <p:nvPr/>
        </p:nvSpPr>
        <p:spPr>
          <a:xfrm>
            <a:off x="950550" y="356950"/>
            <a:ext cx="7242900" cy="4557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 sz="3700">
                <a:solidFill>
                  <a:srgbClr val="FFFFFF"/>
                </a:solidFill>
                <a:latin typeface="Jura"/>
                <a:ea typeface="Jura"/>
                <a:cs typeface="Jura"/>
                <a:sym typeface="Jura"/>
              </a:rPr>
              <a:t>Overall </a:t>
            </a:r>
            <a:r>
              <a:rPr b="1" lang="en" sz="3700">
                <a:solidFill>
                  <a:srgbClr val="FFFFFF"/>
                </a:solidFill>
                <a:latin typeface="Jura"/>
                <a:ea typeface="Jura"/>
                <a:cs typeface="Jura"/>
                <a:sym typeface="Jura"/>
              </a:rPr>
              <a:t>Insights</a:t>
            </a:r>
            <a:endParaRPr b="1" sz="2700">
              <a:latin typeface="Jura"/>
              <a:ea typeface="Jura"/>
              <a:cs typeface="Jura"/>
              <a:sym typeface="Jura"/>
            </a:endParaRPr>
          </a:p>
        </p:txBody>
      </p:sp>
      <p:sp>
        <p:nvSpPr>
          <p:cNvPr id="228" name="Google Shape;228;p27"/>
          <p:cNvSpPr txBox="1"/>
          <p:nvPr/>
        </p:nvSpPr>
        <p:spPr>
          <a:xfrm>
            <a:off x="675300" y="898225"/>
            <a:ext cx="7793400" cy="2389800"/>
          </a:xfrm>
          <a:prstGeom prst="rect">
            <a:avLst/>
          </a:prstGeom>
          <a:noFill/>
          <a:ln>
            <a:noFill/>
          </a:ln>
        </p:spPr>
        <p:txBody>
          <a:bodyPr anchorCtr="0" anchor="t" bIns="0" lIns="0" spcFirstLastPara="1" rIns="0" wrap="square" tIns="0">
            <a:spAutoFit/>
          </a:bodyPr>
          <a:lstStyle/>
          <a:p>
            <a:pPr indent="-374650" lvl="0" marL="457200" marR="0" rtl="0" algn="l">
              <a:lnSpc>
                <a:spcPct val="115000"/>
              </a:lnSpc>
              <a:spcBef>
                <a:spcPts val="0"/>
              </a:spcBef>
              <a:spcAft>
                <a:spcPts val="0"/>
              </a:spcAft>
              <a:buClr>
                <a:schemeClr val="lt1"/>
              </a:buClr>
              <a:buSzPts val="2300"/>
              <a:buFont typeface="Inter"/>
              <a:buChar char="●"/>
            </a:pPr>
            <a:r>
              <a:rPr lang="en" sz="2300">
                <a:solidFill>
                  <a:schemeClr val="lt1"/>
                </a:solidFill>
                <a:latin typeface="Inter"/>
                <a:ea typeface="Inter"/>
                <a:cs typeface="Inter"/>
                <a:sym typeface="Inter"/>
              </a:rPr>
              <a:t>People</a:t>
            </a:r>
            <a:r>
              <a:rPr lang="en" sz="2300">
                <a:solidFill>
                  <a:schemeClr val="lt1"/>
                </a:solidFill>
                <a:latin typeface="Inter"/>
                <a:ea typeface="Inter"/>
                <a:cs typeface="Inter"/>
                <a:sym typeface="Inter"/>
              </a:rPr>
              <a:t> are interested in space feed which is highly promoted by Nasa </a:t>
            </a:r>
            <a:r>
              <a:rPr lang="en" sz="2300">
                <a:solidFill>
                  <a:schemeClr val="lt1"/>
                </a:solidFill>
                <a:latin typeface="Inter"/>
                <a:ea typeface="Inter"/>
                <a:cs typeface="Inter"/>
                <a:sym typeface="Inter"/>
              </a:rPr>
              <a:t>yielding</a:t>
            </a:r>
            <a:r>
              <a:rPr lang="en" sz="2300">
                <a:solidFill>
                  <a:schemeClr val="lt1"/>
                </a:solidFill>
                <a:latin typeface="Inter"/>
                <a:ea typeface="Inter"/>
                <a:cs typeface="Inter"/>
                <a:sym typeface="Inter"/>
              </a:rPr>
              <a:t> them most engagement</a:t>
            </a:r>
            <a:endParaRPr sz="2300">
              <a:solidFill>
                <a:schemeClr val="lt1"/>
              </a:solidFill>
              <a:latin typeface="Inter"/>
              <a:ea typeface="Inter"/>
              <a:cs typeface="Inter"/>
              <a:sym typeface="Inter"/>
            </a:endParaRPr>
          </a:p>
          <a:p>
            <a:pPr indent="0" lvl="0" marL="457200" rtl="0" algn="l">
              <a:lnSpc>
                <a:spcPct val="115000"/>
              </a:lnSpc>
              <a:spcBef>
                <a:spcPts val="0"/>
              </a:spcBef>
              <a:spcAft>
                <a:spcPts val="0"/>
              </a:spcAft>
              <a:buNone/>
            </a:pPr>
            <a:r>
              <a:t/>
            </a:r>
            <a:endParaRPr sz="2300">
              <a:solidFill>
                <a:schemeClr val="lt1"/>
              </a:solidFill>
              <a:latin typeface="Inter"/>
              <a:ea typeface="Inter"/>
              <a:cs typeface="Inter"/>
              <a:sym typeface="Inter"/>
            </a:endParaRPr>
          </a:p>
          <a:p>
            <a:pPr indent="-374650" lvl="0" marL="457200" rtl="0" algn="l">
              <a:lnSpc>
                <a:spcPct val="115000"/>
              </a:lnSpc>
              <a:spcBef>
                <a:spcPts val="0"/>
              </a:spcBef>
              <a:spcAft>
                <a:spcPts val="0"/>
              </a:spcAft>
              <a:buClr>
                <a:schemeClr val="lt1"/>
              </a:buClr>
              <a:buSzPts val="2300"/>
              <a:buFont typeface="Inter"/>
              <a:buChar char="●"/>
            </a:pPr>
            <a:r>
              <a:rPr lang="en" sz="2300">
                <a:solidFill>
                  <a:schemeClr val="lt1"/>
                </a:solidFill>
                <a:latin typeface="Inter"/>
                <a:ea typeface="Inter"/>
                <a:cs typeface="Inter"/>
                <a:sym typeface="Inter"/>
              </a:rPr>
              <a:t>Highlighting ISRO’s achievements on social media can amplify the strong national pride observed among Indian users in comparison to NASA</a:t>
            </a:r>
            <a:endParaRPr sz="2300">
              <a:solidFill>
                <a:schemeClr val="lt1"/>
              </a:solidFill>
              <a:latin typeface="Inter"/>
              <a:ea typeface="Inter"/>
              <a:cs typeface="Inter"/>
              <a:sym typeface="Inter"/>
            </a:endParaRPr>
          </a:p>
        </p:txBody>
      </p:sp>
      <p:pic>
        <p:nvPicPr>
          <p:cNvPr id="229" name="Google Shape;229;p27"/>
          <p:cNvPicPr preferRelativeResize="0"/>
          <p:nvPr/>
        </p:nvPicPr>
        <p:blipFill>
          <a:blip r:embed="rId4">
            <a:alphaModFix/>
          </a:blip>
          <a:stretch>
            <a:fillRect/>
          </a:stretch>
        </p:blipFill>
        <p:spPr>
          <a:xfrm>
            <a:off x="2026660" y="3537275"/>
            <a:ext cx="5945890" cy="1726951"/>
          </a:xfrm>
          <a:prstGeom prst="rect">
            <a:avLst/>
          </a:prstGeom>
          <a:noFill/>
          <a:ln>
            <a:noFill/>
          </a:ln>
        </p:spPr>
      </p:pic>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3" name="Shape 233"/>
        <p:cNvGrpSpPr/>
        <p:nvPr/>
      </p:nvGrpSpPr>
      <p:grpSpPr>
        <a:xfrm>
          <a:off x="0" y="0"/>
          <a:ext cx="0" cy="0"/>
          <a:chOff x="0" y="0"/>
          <a:chExt cx="0" cy="0"/>
        </a:xfrm>
      </p:grpSpPr>
      <p:sp>
        <p:nvSpPr>
          <p:cNvPr id="234" name="Google Shape;234;p28"/>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9219" l="0" r="0" t="-9219"/>
            </a:stretch>
          </a:blipFill>
          <a:ln>
            <a:noFill/>
          </a:ln>
        </p:spPr>
      </p:sp>
      <p:sp>
        <p:nvSpPr>
          <p:cNvPr id="235" name="Google Shape;235;p28"/>
          <p:cNvSpPr txBox="1"/>
          <p:nvPr/>
        </p:nvSpPr>
        <p:spPr>
          <a:xfrm>
            <a:off x="950550" y="240650"/>
            <a:ext cx="7242900" cy="4557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 sz="3700">
                <a:solidFill>
                  <a:srgbClr val="FFFFFF"/>
                </a:solidFill>
                <a:latin typeface="Jura"/>
                <a:ea typeface="Jura"/>
                <a:cs typeface="Jura"/>
                <a:sym typeface="Jura"/>
              </a:rPr>
              <a:t>Future Steps</a:t>
            </a:r>
            <a:endParaRPr b="1" sz="2700">
              <a:latin typeface="Jura"/>
              <a:ea typeface="Jura"/>
              <a:cs typeface="Jura"/>
              <a:sym typeface="Jura"/>
            </a:endParaRPr>
          </a:p>
        </p:txBody>
      </p:sp>
      <p:pic>
        <p:nvPicPr>
          <p:cNvPr id="236" name="Google Shape;236;p28"/>
          <p:cNvPicPr preferRelativeResize="0"/>
          <p:nvPr/>
        </p:nvPicPr>
        <p:blipFill>
          <a:blip r:embed="rId4">
            <a:alphaModFix/>
          </a:blip>
          <a:stretch>
            <a:fillRect/>
          </a:stretch>
        </p:blipFill>
        <p:spPr>
          <a:xfrm>
            <a:off x="950550" y="3180200"/>
            <a:ext cx="7022000" cy="2039500"/>
          </a:xfrm>
          <a:prstGeom prst="rect">
            <a:avLst/>
          </a:prstGeom>
          <a:noFill/>
          <a:ln>
            <a:noFill/>
          </a:ln>
        </p:spPr>
      </p:pic>
      <p:sp>
        <p:nvSpPr>
          <p:cNvPr id="237" name="Google Shape;237;p28"/>
          <p:cNvSpPr txBox="1"/>
          <p:nvPr/>
        </p:nvSpPr>
        <p:spPr>
          <a:xfrm>
            <a:off x="425850" y="937313"/>
            <a:ext cx="8292300" cy="2368200"/>
          </a:xfrm>
          <a:prstGeom prst="rect">
            <a:avLst/>
          </a:prstGeom>
          <a:noFill/>
          <a:ln>
            <a:noFill/>
          </a:ln>
        </p:spPr>
        <p:txBody>
          <a:bodyPr anchorCtr="0" anchor="t" bIns="0" lIns="0" spcFirstLastPara="1" rIns="0" wrap="square" tIns="0">
            <a:spAutoFit/>
          </a:bodyPr>
          <a:lstStyle/>
          <a:p>
            <a:pPr indent="-336550" lvl="0" marL="457200" marR="0" rtl="0" algn="l">
              <a:lnSpc>
                <a:spcPct val="115000"/>
              </a:lnSpc>
              <a:spcBef>
                <a:spcPts val="0"/>
              </a:spcBef>
              <a:spcAft>
                <a:spcPts val="0"/>
              </a:spcAft>
              <a:buClr>
                <a:srgbClr val="FFFFFF"/>
              </a:buClr>
              <a:buSzPts val="1700"/>
              <a:buFont typeface="Inter"/>
              <a:buChar char="●"/>
            </a:pPr>
            <a:r>
              <a:rPr b="1" lang="en" sz="1700">
                <a:solidFill>
                  <a:srgbClr val="FFFFFF"/>
                </a:solidFill>
                <a:latin typeface="Inter"/>
                <a:ea typeface="Inter"/>
                <a:cs typeface="Inter"/>
                <a:sym typeface="Inter"/>
              </a:rPr>
              <a:t>Integrate RAG and LLMs</a:t>
            </a:r>
            <a:r>
              <a:rPr lang="en" sz="1700">
                <a:solidFill>
                  <a:srgbClr val="FFFFFF"/>
                </a:solidFill>
                <a:latin typeface="Inter"/>
                <a:ea typeface="Inter"/>
                <a:cs typeface="Inter"/>
                <a:sym typeface="Inter"/>
              </a:rPr>
              <a:t>: Use Retrieval-Augmented Generation and Large Language Models for real-time insights and deeper comparative analysis.</a:t>
            </a:r>
            <a:endParaRPr sz="1700">
              <a:solidFill>
                <a:srgbClr val="FFFFFF"/>
              </a:solidFill>
              <a:latin typeface="Inter"/>
              <a:ea typeface="Inter"/>
              <a:cs typeface="Inter"/>
              <a:sym typeface="Inter"/>
            </a:endParaRPr>
          </a:p>
          <a:p>
            <a:pPr indent="0" lvl="0" marL="457200" marR="0" rtl="0" algn="l">
              <a:lnSpc>
                <a:spcPct val="115000"/>
              </a:lnSpc>
              <a:spcBef>
                <a:spcPts val="0"/>
              </a:spcBef>
              <a:spcAft>
                <a:spcPts val="0"/>
              </a:spcAft>
              <a:buNone/>
            </a:pPr>
            <a:r>
              <a:t/>
            </a:r>
            <a:endParaRPr sz="1700">
              <a:solidFill>
                <a:srgbClr val="FFFFFF"/>
              </a:solidFill>
              <a:latin typeface="Inter"/>
              <a:ea typeface="Inter"/>
              <a:cs typeface="Inter"/>
              <a:sym typeface="Inter"/>
            </a:endParaRPr>
          </a:p>
          <a:p>
            <a:pPr indent="-336550" lvl="0" marL="457200" marR="0" rtl="0" algn="l">
              <a:lnSpc>
                <a:spcPct val="115000"/>
              </a:lnSpc>
              <a:spcBef>
                <a:spcPts val="0"/>
              </a:spcBef>
              <a:spcAft>
                <a:spcPts val="0"/>
              </a:spcAft>
              <a:buClr>
                <a:srgbClr val="FFFFFF"/>
              </a:buClr>
              <a:buSzPts val="1700"/>
              <a:buFont typeface="Inter"/>
              <a:buChar char="●"/>
            </a:pPr>
            <a:r>
              <a:rPr b="1" lang="en" sz="1700">
                <a:solidFill>
                  <a:srgbClr val="FFFFFF"/>
                </a:solidFill>
                <a:latin typeface="Inter"/>
                <a:ea typeface="Inter"/>
                <a:cs typeface="Inter"/>
                <a:sym typeface="Inter"/>
              </a:rPr>
              <a:t>Predictive Modeling</a:t>
            </a:r>
            <a:r>
              <a:rPr lang="en" sz="1700">
                <a:solidFill>
                  <a:srgbClr val="FFFFFF"/>
                </a:solidFill>
                <a:latin typeface="Inter"/>
                <a:ea typeface="Inter"/>
                <a:cs typeface="Inter"/>
                <a:sym typeface="Inter"/>
              </a:rPr>
              <a:t>: Forecast public sentiment and trends for upcoming missions like Artemis and Gaganyaan.</a:t>
            </a:r>
            <a:endParaRPr sz="1700">
              <a:solidFill>
                <a:srgbClr val="FFFFFF"/>
              </a:solidFill>
              <a:latin typeface="Inter"/>
              <a:ea typeface="Inter"/>
              <a:cs typeface="Inter"/>
              <a:sym typeface="Inter"/>
            </a:endParaRPr>
          </a:p>
          <a:p>
            <a:pPr indent="0" lvl="0" marL="457200" marR="0" rtl="0" algn="l">
              <a:lnSpc>
                <a:spcPct val="115000"/>
              </a:lnSpc>
              <a:spcBef>
                <a:spcPts val="0"/>
              </a:spcBef>
              <a:spcAft>
                <a:spcPts val="0"/>
              </a:spcAft>
              <a:buNone/>
            </a:pPr>
            <a:r>
              <a:t/>
            </a:r>
            <a:endParaRPr sz="1700">
              <a:solidFill>
                <a:srgbClr val="FFFFFF"/>
              </a:solidFill>
              <a:latin typeface="Inter"/>
              <a:ea typeface="Inter"/>
              <a:cs typeface="Inter"/>
              <a:sym typeface="Inter"/>
            </a:endParaRPr>
          </a:p>
          <a:p>
            <a:pPr indent="-336550" lvl="0" marL="457200" marR="0" rtl="0" algn="l">
              <a:lnSpc>
                <a:spcPct val="115000"/>
              </a:lnSpc>
              <a:spcBef>
                <a:spcPts val="0"/>
              </a:spcBef>
              <a:spcAft>
                <a:spcPts val="0"/>
              </a:spcAft>
              <a:buClr>
                <a:srgbClr val="FFFFFF"/>
              </a:buClr>
              <a:buSzPts val="1700"/>
              <a:buFont typeface="Inter"/>
              <a:buChar char="●"/>
            </a:pPr>
            <a:r>
              <a:rPr b="1" lang="en" sz="1700">
                <a:solidFill>
                  <a:srgbClr val="FFFFFF"/>
                </a:solidFill>
                <a:latin typeface="Inter"/>
                <a:ea typeface="Inter"/>
                <a:cs typeface="Inter"/>
                <a:sym typeface="Inter"/>
              </a:rPr>
              <a:t>Custom LLM Models:</a:t>
            </a:r>
            <a:r>
              <a:rPr lang="en" sz="1700">
                <a:solidFill>
                  <a:srgbClr val="FFFFFF"/>
                </a:solidFill>
                <a:latin typeface="Inter"/>
                <a:ea typeface="Inter"/>
                <a:cs typeface="Inter"/>
                <a:sym typeface="Inter"/>
              </a:rPr>
              <a:t> Fine-tune LLMs on NASA and ISRO data for accurate mission-level comparisons and reporting.</a:t>
            </a:r>
            <a:endParaRPr sz="1700">
              <a:solidFill>
                <a:srgbClr val="FFFFFF"/>
              </a:solidFill>
              <a:latin typeface="Inter"/>
              <a:ea typeface="Inter"/>
              <a:cs typeface="Inter"/>
              <a:sym typeface="Inter"/>
            </a:endParaRPr>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1" name="Shape 241"/>
        <p:cNvGrpSpPr/>
        <p:nvPr/>
      </p:nvGrpSpPr>
      <p:grpSpPr>
        <a:xfrm>
          <a:off x="0" y="0"/>
          <a:ext cx="0" cy="0"/>
          <a:chOff x="0" y="0"/>
          <a:chExt cx="0" cy="0"/>
        </a:xfrm>
      </p:grpSpPr>
      <p:sp>
        <p:nvSpPr>
          <p:cNvPr id="242" name="Google Shape;242;p29"/>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9219" l="0" r="0" t="-9219"/>
            </a:stretch>
          </a:blipFill>
          <a:ln>
            <a:noFill/>
          </a:ln>
        </p:spPr>
      </p:sp>
      <p:pic>
        <p:nvPicPr>
          <p:cNvPr id="243" name="Google Shape;243;p29"/>
          <p:cNvPicPr preferRelativeResize="0"/>
          <p:nvPr/>
        </p:nvPicPr>
        <p:blipFill>
          <a:blip r:embed="rId4">
            <a:alphaModFix/>
          </a:blip>
          <a:stretch>
            <a:fillRect/>
          </a:stretch>
        </p:blipFill>
        <p:spPr>
          <a:xfrm>
            <a:off x="-3508537" y="-2057695"/>
            <a:ext cx="5766503" cy="5837690"/>
          </a:xfrm>
          <a:prstGeom prst="rect">
            <a:avLst/>
          </a:prstGeom>
          <a:noFill/>
          <a:ln>
            <a:noFill/>
          </a:ln>
        </p:spPr>
      </p:pic>
      <p:sp>
        <p:nvSpPr>
          <p:cNvPr id="244" name="Google Shape;244;p29"/>
          <p:cNvSpPr txBox="1"/>
          <p:nvPr/>
        </p:nvSpPr>
        <p:spPr>
          <a:xfrm>
            <a:off x="2031296" y="2156104"/>
            <a:ext cx="5081400" cy="8313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lang="en" sz="6000">
                <a:solidFill>
                  <a:srgbClr val="FFFFFF"/>
                </a:solidFill>
                <a:latin typeface="Jura"/>
                <a:ea typeface="Jura"/>
                <a:cs typeface="Jura"/>
                <a:sym typeface="Jura"/>
              </a:rPr>
              <a:t>Thank You!</a:t>
            </a:r>
            <a:endParaRPr b="1" sz="6000">
              <a:latin typeface="Jura"/>
              <a:ea typeface="Jura"/>
              <a:cs typeface="Jura"/>
              <a:sym typeface="Jura"/>
            </a:endParaRPr>
          </a:p>
        </p:txBody>
      </p:sp>
      <p:pic>
        <p:nvPicPr>
          <p:cNvPr id="245" name="Google Shape;245;p29"/>
          <p:cNvPicPr preferRelativeResize="0"/>
          <p:nvPr/>
        </p:nvPicPr>
        <p:blipFill>
          <a:blip r:embed="rId4">
            <a:alphaModFix/>
          </a:blip>
          <a:stretch>
            <a:fillRect/>
          </a:stretch>
        </p:blipFill>
        <p:spPr>
          <a:xfrm>
            <a:off x="7258913" y="1363580"/>
            <a:ext cx="5766503" cy="5837690"/>
          </a:xfrm>
          <a:prstGeom prst="rect">
            <a:avLst/>
          </a:prstGeom>
          <a:noFill/>
          <a:ln>
            <a:noFill/>
          </a:ln>
        </p:spPr>
      </p:pic>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9" name="Shape 249"/>
        <p:cNvGrpSpPr/>
        <p:nvPr/>
      </p:nvGrpSpPr>
      <p:grpSpPr>
        <a:xfrm>
          <a:off x="0" y="0"/>
          <a:ext cx="0" cy="0"/>
          <a:chOff x="0" y="0"/>
          <a:chExt cx="0" cy="0"/>
        </a:xfrm>
      </p:grpSpPr>
      <p:sp>
        <p:nvSpPr>
          <p:cNvPr id="250" name="Google Shape;250;p30"/>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9219" l="0" r="0" t="-9219"/>
            </a:stretch>
          </a:blipFill>
          <a:ln>
            <a:noFill/>
          </a:ln>
        </p:spPr>
      </p:sp>
      <p:sp>
        <p:nvSpPr>
          <p:cNvPr id="251" name="Google Shape;251;p30"/>
          <p:cNvSpPr txBox="1"/>
          <p:nvPr/>
        </p:nvSpPr>
        <p:spPr>
          <a:xfrm>
            <a:off x="2031296" y="2156104"/>
            <a:ext cx="5081400" cy="8313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lang="en" sz="6000">
                <a:solidFill>
                  <a:srgbClr val="FFFFFF"/>
                </a:solidFill>
                <a:latin typeface="Jura"/>
                <a:ea typeface="Jura"/>
                <a:cs typeface="Jura"/>
                <a:sym typeface="Jura"/>
              </a:rPr>
              <a:t>Appendix</a:t>
            </a:r>
            <a:endParaRPr b="1" sz="6000">
              <a:latin typeface="Jura"/>
              <a:ea typeface="Jura"/>
              <a:cs typeface="Jura"/>
              <a:sym typeface="Jura"/>
            </a:endParaRP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5" name="Shape 255"/>
        <p:cNvGrpSpPr/>
        <p:nvPr/>
      </p:nvGrpSpPr>
      <p:grpSpPr>
        <a:xfrm>
          <a:off x="0" y="0"/>
          <a:ext cx="0" cy="0"/>
          <a:chOff x="0" y="0"/>
          <a:chExt cx="0" cy="0"/>
        </a:xfrm>
      </p:grpSpPr>
      <p:sp>
        <p:nvSpPr>
          <p:cNvPr id="256" name="Google Shape;256;p31"/>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9219" l="0" r="0" t="-9219"/>
            </a:stretch>
          </a:blipFill>
          <a:ln>
            <a:noFill/>
          </a:ln>
        </p:spPr>
      </p:sp>
      <p:sp>
        <p:nvSpPr>
          <p:cNvPr id="257" name="Google Shape;257;p31"/>
          <p:cNvSpPr txBox="1"/>
          <p:nvPr/>
        </p:nvSpPr>
        <p:spPr>
          <a:xfrm>
            <a:off x="950550" y="280750"/>
            <a:ext cx="7242900" cy="4926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 sz="4000">
                <a:solidFill>
                  <a:srgbClr val="FFFFFF"/>
                </a:solidFill>
                <a:latin typeface="Jura"/>
                <a:ea typeface="Jura"/>
                <a:cs typeface="Jura"/>
                <a:sym typeface="Jura"/>
              </a:rPr>
              <a:t>Lift Analysis</a:t>
            </a:r>
            <a:endParaRPr b="1" sz="700">
              <a:latin typeface="Jura"/>
              <a:ea typeface="Jura"/>
              <a:cs typeface="Jura"/>
              <a:sym typeface="Jura"/>
            </a:endParaRPr>
          </a:p>
        </p:txBody>
      </p:sp>
      <p:pic>
        <p:nvPicPr>
          <p:cNvPr id="258" name="Google Shape;258;p31"/>
          <p:cNvPicPr preferRelativeResize="0"/>
          <p:nvPr/>
        </p:nvPicPr>
        <p:blipFill>
          <a:blip r:embed="rId4">
            <a:alphaModFix/>
          </a:blip>
          <a:stretch>
            <a:fillRect/>
          </a:stretch>
        </p:blipFill>
        <p:spPr>
          <a:xfrm>
            <a:off x="1861648" y="925750"/>
            <a:ext cx="5283476" cy="4100475"/>
          </a:xfrm>
          <a:prstGeom prst="rect">
            <a:avLst/>
          </a:prstGeom>
          <a:noFill/>
          <a:ln>
            <a:noFill/>
          </a:ln>
        </p:spPr>
      </p:pic>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9" name="Shape 69"/>
        <p:cNvGrpSpPr/>
        <p:nvPr/>
      </p:nvGrpSpPr>
      <p:grpSpPr>
        <a:xfrm>
          <a:off x="0" y="0"/>
          <a:ext cx="0" cy="0"/>
          <a:chOff x="0" y="0"/>
          <a:chExt cx="0" cy="0"/>
        </a:xfrm>
      </p:grpSpPr>
      <p:pic>
        <p:nvPicPr>
          <p:cNvPr id="70" name="Google Shape;70;p14"/>
          <p:cNvPicPr preferRelativeResize="0"/>
          <p:nvPr/>
        </p:nvPicPr>
        <p:blipFill>
          <a:blip r:embed="rId3">
            <a:alphaModFix/>
          </a:blip>
          <a:stretch>
            <a:fillRect/>
          </a:stretch>
        </p:blipFill>
        <p:spPr>
          <a:xfrm>
            <a:off x="9" y="0"/>
            <a:ext cx="9144003" cy="5147969"/>
          </a:xfrm>
          <a:prstGeom prst="rect">
            <a:avLst/>
          </a:prstGeom>
          <a:noFill/>
          <a:ln>
            <a:noFill/>
          </a:ln>
        </p:spPr>
      </p:pic>
      <p:pic>
        <p:nvPicPr>
          <p:cNvPr id="71" name="Google Shape;71;p14"/>
          <p:cNvPicPr preferRelativeResize="0"/>
          <p:nvPr/>
        </p:nvPicPr>
        <p:blipFill>
          <a:blip r:embed="rId4">
            <a:alphaModFix/>
          </a:blip>
          <a:stretch>
            <a:fillRect/>
          </a:stretch>
        </p:blipFill>
        <p:spPr>
          <a:xfrm>
            <a:off x="5671250" y="0"/>
            <a:ext cx="5763573" cy="5894625"/>
          </a:xfrm>
          <a:prstGeom prst="rect">
            <a:avLst/>
          </a:prstGeom>
          <a:noFill/>
          <a:ln>
            <a:noFill/>
          </a:ln>
        </p:spPr>
      </p:pic>
      <p:pic>
        <p:nvPicPr>
          <p:cNvPr id="72" name="Google Shape;72;p14"/>
          <p:cNvPicPr preferRelativeResize="0"/>
          <p:nvPr/>
        </p:nvPicPr>
        <p:blipFill>
          <a:blip r:embed="rId5">
            <a:alphaModFix/>
          </a:blip>
          <a:stretch>
            <a:fillRect/>
          </a:stretch>
        </p:blipFill>
        <p:spPr>
          <a:xfrm>
            <a:off x="5671250" y="874650"/>
            <a:ext cx="3740372" cy="4268850"/>
          </a:xfrm>
          <a:prstGeom prst="rect">
            <a:avLst/>
          </a:prstGeom>
          <a:noFill/>
          <a:ln>
            <a:noFill/>
          </a:ln>
        </p:spPr>
      </p:pic>
      <p:sp>
        <p:nvSpPr>
          <p:cNvPr id="73" name="Google Shape;73;p14"/>
          <p:cNvSpPr txBox="1"/>
          <p:nvPr/>
        </p:nvSpPr>
        <p:spPr>
          <a:xfrm>
            <a:off x="889875" y="297100"/>
            <a:ext cx="5626200" cy="4926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 sz="4000">
                <a:solidFill>
                  <a:srgbClr val="FFFFFF"/>
                </a:solidFill>
                <a:latin typeface="Jura"/>
                <a:ea typeface="Jura"/>
                <a:cs typeface="Jura"/>
                <a:sym typeface="Jura"/>
              </a:rPr>
              <a:t>Why NASA vs. ISRO</a:t>
            </a:r>
            <a:endParaRPr b="1" sz="700">
              <a:latin typeface="Jura"/>
              <a:ea typeface="Jura"/>
              <a:cs typeface="Jura"/>
              <a:sym typeface="Jura"/>
            </a:endParaRPr>
          </a:p>
        </p:txBody>
      </p:sp>
      <p:sp>
        <p:nvSpPr>
          <p:cNvPr id="74" name="Google Shape;74;p14"/>
          <p:cNvSpPr txBox="1"/>
          <p:nvPr/>
        </p:nvSpPr>
        <p:spPr>
          <a:xfrm>
            <a:off x="358125" y="1218725"/>
            <a:ext cx="5928600" cy="33864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 sz="1600">
                <a:solidFill>
                  <a:schemeClr val="lt1"/>
                </a:solidFill>
                <a:latin typeface="Inter"/>
                <a:ea typeface="Inter"/>
                <a:cs typeface="Inter"/>
                <a:sym typeface="Inter"/>
              </a:rPr>
              <a:t>Importance of the topic</a:t>
            </a:r>
            <a:endParaRPr b="1" sz="1600">
              <a:solidFill>
                <a:schemeClr val="lt1"/>
              </a:solidFill>
              <a:latin typeface="Inter"/>
              <a:ea typeface="Inter"/>
              <a:cs typeface="Inter"/>
              <a:sym typeface="Inter"/>
            </a:endParaRPr>
          </a:p>
          <a:p>
            <a:pPr indent="0" lvl="0" marL="0" marR="0" rtl="0" algn="l">
              <a:lnSpc>
                <a:spcPct val="80000"/>
              </a:lnSpc>
              <a:spcBef>
                <a:spcPts val="0"/>
              </a:spcBef>
              <a:spcAft>
                <a:spcPts val="0"/>
              </a:spcAft>
              <a:buNone/>
            </a:pPr>
            <a:r>
              <a:t/>
            </a:r>
            <a:endParaRPr sz="1600">
              <a:solidFill>
                <a:schemeClr val="lt1"/>
              </a:solidFill>
              <a:latin typeface="Inter"/>
              <a:ea typeface="Inter"/>
              <a:cs typeface="Inter"/>
              <a:sym typeface="Inter"/>
            </a:endParaRPr>
          </a:p>
          <a:p>
            <a:pPr indent="0" lvl="0" marL="0" rtl="0" algn="l">
              <a:lnSpc>
                <a:spcPct val="80000"/>
              </a:lnSpc>
              <a:spcBef>
                <a:spcPts val="0"/>
              </a:spcBef>
              <a:spcAft>
                <a:spcPts val="0"/>
              </a:spcAft>
              <a:buNone/>
            </a:pPr>
            <a:r>
              <a:rPr b="1" lang="en" sz="1600">
                <a:solidFill>
                  <a:schemeClr val="lt1"/>
                </a:solidFill>
                <a:latin typeface="Inter"/>
                <a:ea typeface="Inter"/>
                <a:cs typeface="Inter"/>
                <a:sym typeface="Inter"/>
              </a:rPr>
              <a:t>Technological Innovation vs. Cost-Effectiveness:</a:t>
            </a:r>
            <a:endParaRPr b="1" sz="1600">
              <a:solidFill>
                <a:schemeClr val="lt1"/>
              </a:solidFill>
              <a:latin typeface="Inter"/>
              <a:ea typeface="Inter"/>
              <a:cs typeface="Inter"/>
              <a:sym typeface="Inter"/>
            </a:endParaRPr>
          </a:p>
          <a:p>
            <a:pPr indent="-330200" lvl="0" marL="457200" rtl="0" algn="l">
              <a:lnSpc>
                <a:spcPct val="115000"/>
              </a:lnSpc>
              <a:spcBef>
                <a:spcPts val="1200"/>
              </a:spcBef>
              <a:spcAft>
                <a:spcPts val="0"/>
              </a:spcAft>
              <a:buClr>
                <a:schemeClr val="lt1"/>
              </a:buClr>
              <a:buSzPts val="1600"/>
              <a:buFont typeface="Inter"/>
              <a:buChar char="●"/>
            </a:pPr>
            <a:r>
              <a:rPr lang="en" sz="1600">
                <a:solidFill>
                  <a:schemeClr val="lt1"/>
                </a:solidFill>
                <a:latin typeface="Inter"/>
                <a:ea typeface="Inter"/>
                <a:cs typeface="Inter"/>
                <a:sym typeface="Inter"/>
              </a:rPr>
              <a:t>NASA excels in advanced technology and deep space missions, while ISRO focuses on affordable, efficient missions.</a:t>
            </a:r>
            <a:endParaRPr sz="1600">
              <a:solidFill>
                <a:schemeClr val="lt1"/>
              </a:solidFill>
              <a:latin typeface="Inter"/>
              <a:ea typeface="Inter"/>
              <a:cs typeface="Inter"/>
              <a:sym typeface="Inter"/>
            </a:endParaRPr>
          </a:p>
          <a:p>
            <a:pPr indent="0" lvl="0" marL="0" rtl="0" algn="l">
              <a:lnSpc>
                <a:spcPct val="115000"/>
              </a:lnSpc>
              <a:spcBef>
                <a:spcPts val="1200"/>
              </a:spcBef>
              <a:spcAft>
                <a:spcPts val="0"/>
              </a:spcAft>
              <a:buNone/>
            </a:pPr>
            <a:r>
              <a:rPr b="1" lang="en" sz="1600">
                <a:solidFill>
                  <a:schemeClr val="lt1"/>
                </a:solidFill>
                <a:latin typeface="Inter"/>
                <a:ea typeface="Inter"/>
                <a:cs typeface="Inter"/>
                <a:sym typeface="Inter"/>
              </a:rPr>
              <a:t>Impact and Strategic Priorities:</a:t>
            </a:r>
            <a:endParaRPr b="1" sz="1600">
              <a:solidFill>
                <a:schemeClr val="lt1"/>
              </a:solidFill>
              <a:latin typeface="Inter"/>
              <a:ea typeface="Inter"/>
              <a:cs typeface="Inter"/>
              <a:sym typeface="Inter"/>
            </a:endParaRPr>
          </a:p>
          <a:p>
            <a:pPr indent="-330200" lvl="0" marL="457200" rtl="0" algn="l">
              <a:lnSpc>
                <a:spcPct val="115000"/>
              </a:lnSpc>
              <a:spcBef>
                <a:spcPts val="1200"/>
              </a:spcBef>
              <a:spcAft>
                <a:spcPts val="0"/>
              </a:spcAft>
              <a:buClr>
                <a:schemeClr val="lt1"/>
              </a:buClr>
              <a:buSzPts val="1600"/>
              <a:buFont typeface="Inter"/>
              <a:buChar char="●"/>
            </a:pPr>
            <a:r>
              <a:rPr lang="en" sz="1600">
                <a:solidFill>
                  <a:schemeClr val="lt1"/>
                </a:solidFill>
                <a:latin typeface="Inter"/>
                <a:ea typeface="Inter"/>
                <a:cs typeface="Inter"/>
                <a:sym typeface="Inter"/>
              </a:rPr>
              <a:t>NASA emphasizes scientific exploration and space tourism, whereas ISRO prioritizes national development, satellite services, and cost-effective space exploration.</a:t>
            </a:r>
            <a:endParaRPr sz="1600">
              <a:solidFill>
                <a:schemeClr val="lt1"/>
              </a:solidFill>
              <a:latin typeface="Inter"/>
              <a:ea typeface="Inter"/>
              <a:cs typeface="Inter"/>
              <a:sym typeface="Inter"/>
            </a:endParaRPr>
          </a:p>
          <a:p>
            <a:pPr indent="0" lvl="0" marL="0" marR="0" rtl="0" algn="l">
              <a:lnSpc>
                <a:spcPct val="80000"/>
              </a:lnSpc>
              <a:spcBef>
                <a:spcPts val="1200"/>
              </a:spcBef>
              <a:spcAft>
                <a:spcPts val="0"/>
              </a:spcAft>
              <a:buNone/>
            </a:pPr>
            <a:r>
              <a:t/>
            </a:r>
            <a:endParaRPr sz="1600">
              <a:solidFill>
                <a:schemeClr val="lt1"/>
              </a:solidFill>
              <a:latin typeface="Inter"/>
              <a:ea typeface="Inter"/>
              <a:cs typeface="Inter"/>
              <a:sym typeface="Inter"/>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2" name="Shape 262"/>
        <p:cNvGrpSpPr/>
        <p:nvPr/>
      </p:nvGrpSpPr>
      <p:grpSpPr>
        <a:xfrm>
          <a:off x="0" y="0"/>
          <a:ext cx="0" cy="0"/>
          <a:chOff x="0" y="0"/>
          <a:chExt cx="0" cy="0"/>
        </a:xfrm>
      </p:grpSpPr>
      <p:sp>
        <p:nvSpPr>
          <p:cNvPr id="263" name="Google Shape;263;p32"/>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9219" l="0" r="0" t="-9219"/>
            </a:stretch>
          </a:blipFill>
          <a:ln>
            <a:noFill/>
          </a:ln>
        </p:spPr>
      </p:sp>
      <p:sp>
        <p:nvSpPr>
          <p:cNvPr id="264" name="Google Shape;264;p32"/>
          <p:cNvSpPr txBox="1"/>
          <p:nvPr/>
        </p:nvSpPr>
        <p:spPr>
          <a:xfrm>
            <a:off x="690750" y="356950"/>
            <a:ext cx="7762500" cy="4434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 sz="3600">
                <a:solidFill>
                  <a:srgbClr val="FFFFFF"/>
                </a:solidFill>
                <a:latin typeface="Jura"/>
                <a:ea typeface="Jura"/>
                <a:cs typeface="Jura"/>
                <a:sym typeface="Jura"/>
              </a:rPr>
              <a:t>Similarity with SpaCy</a:t>
            </a:r>
            <a:endParaRPr b="1" sz="300">
              <a:latin typeface="Jura"/>
              <a:ea typeface="Jura"/>
              <a:cs typeface="Jura"/>
              <a:sym typeface="Jura"/>
            </a:endParaRPr>
          </a:p>
        </p:txBody>
      </p:sp>
      <p:pic>
        <p:nvPicPr>
          <p:cNvPr id="265" name="Google Shape;265;p32"/>
          <p:cNvPicPr preferRelativeResize="0"/>
          <p:nvPr/>
        </p:nvPicPr>
        <p:blipFill>
          <a:blip r:embed="rId4">
            <a:alphaModFix/>
          </a:blip>
          <a:stretch>
            <a:fillRect/>
          </a:stretch>
        </p:blipFill>
        <p:spPr>
          <a:xfrm>
            <a:off x="237625" y="1096100"/>
            <a:ext cx="8668774" cy="2951299"/>
          </a:xfrm>
          <a:prstGeom prst="rect">
            <a:avLst/>
          </a:prstGeom>
          <a:noFill/>
          <a:ln>
            <a:noFill/>
          </a:ln>
        </p:spPr>
      </p:pic>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9" name="Shape 269"/>
        <p:cNvGrpSpPr/>
        <p:nvPr/>
      </p:nvGrpSpPr>
      <p:grpSpPr>
        <a:xfrm>
          <a:off x="0" y="0"/>
          <a:ext cx="0" cy="0"/>
          <a:chOff x="0" y="0"/>
          <a:chExt cx="0" cy="0"/>
        </a:xfrm>
      </p:grpSpPr>
      <p:sp>
        <p:nvSpPr>
          <p:cNvPr id="270" name="Google Shape;270;p33"/>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9219" l="0" r="0" t="-9219"/>
            </a:stretch>
          </a:blipFill>
          <a:ln>
            <a:noFill/>
          </a:ln>
        </p:spPr>
      </p:sp>
      <p:sp>
        <p:nvSpPr>
          <p:cNvPr id="271" name="Google Shape;271;p33"/>
          <p:cNvSpPr txBox="1"/>
          <p:nvPr/>
        </p:nvSpPr>
        <p:spPr>
          <a:xfrm>
            <a:off x="690750" y="356950"/>
            <a:ext cx="7762500" cy="4434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 sz="3600">
                <a:solidFill>
                  <a:srgbClr val="FFFFFF"/>
                </a:solidFill>
                <a:latin typeface="Jura"/>
                <a:ea typeface="Jura"/>
                <a:cs typeface="Jura"/>
                <a:sym typeface="Jura"/>
              </a:rPr>
              <a:t>Sentiment Analysis</a:t>
            </a:r>
            <a:endParaRPr b="1" sz="300">
              <a:latin typeface="Jura"/>
              <a:ea typeface="Jura"/>
              <a:cs typeface="Jura"/>
              <a:sym typeface="Jura"/>
            </a:endParaRPr>
          </a:p>
        </p:txBody>
      </p:sp>
      <p:pic>
        <p:nvPicPr>
          <p:cNvPr id="272" name="Google Shape;272;p33"/>
          <p:cNvPicPr preferRelativeResize="0"/>
          <p:nvPr/>
        </p:nvPicPr>
        <p:blipFill>
          <a:blip r:embed="rId4">
            <a:alphaModFix/>
          </a:blip>
          <a:stretch>
            <a:fillRect/>
          </a:stretch>
        </p:blipFill>
        <p:spPr>
          <a:xfrm>
            <a:off x="589275" y="911950"/>
            <a:ext cx="7965426" cy="3952575"/>
          </a:xfrm>
          <a:prstGeom prst="rect">
            <a:avLst/>
          </a:prstGeom>
          <a:noFill/>
          <a:ln>
            <a:noFill/>
          </a:ln>
        </p:spPr>
      </p:pic>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6" name="Shape 276"/>
        <p:cNvGrpSpPr/>
        <p:nvPr/>
      </p:nvGrpSpPr>
      <p:grpSpPr>
        <a:xfrm>
          <a:off x="0" y="0"/>
          <a:ext cx="0" cy="0"/>
          <a:chOff x="0" y="0"/>
          <a:chExt cx="0" cy="0"/>
        </a:xfrm>
      </p:grpSpPr>
      <p:sp>
        <p:nvSpPr>
          <p:cNvPr id="277" name="Google Shape;277;p34"/>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9219" l="0" r="0" t="-9219"/>
            </a:stretch>
          </a:blipFill>
          <a:ln>
            <a:noFill/>
          </a:ln>
        </p:spPr>
      </p:sp>
      <p:sp>
        <p:nvSpPr>
          <p:cNvPr id="278" name="Google Shape;278;p34"/>
          <p:cNvSpPr txBox="1"/>
          <p:nvPr/>
        </p:nvSpPr>
        <p:spPr>
          <a:xfrm>
            <a:off x="690750" y="356950"/>
            <a:ext cx="7762500" cy="4434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 sz="3600">
                <a:solidFill>
                  <a:srgbClr val="FFFFFF"/>
                </a:solidFill>
                <a:latin typeface="Jura"/>
                <a:ea typeface="Jura"/>
                <a:cs typeface="Jura"/>
                <a:sym typeface="Jura"/>
              </a:rPr>
              <a:t>Sentiment Analysis</a:t>
            </a:r>
            <a:endParaRPr b="1" sz="300">
              <a:latin typeface="Jura"/>
              <a:ea typeface="Jura"/>
              <a:cs typeface="Jura"/>
              <a:sym typeface="Jura"/>
            </a:endParaRPr>
          </a:p>
        </p:txBody>
      </p:sp>
      <p:pic>
        <p:nvPicPr>
          <p:cNvPr id="279" name="Google Shape;279;p34"/>
          <p:cNvPicPr preferRelativeResize="0"/>
          <p:nvPr/>
        </p:nvPicPr>
        <p:blipFill>
          <a:blip r:embed="rId4">
            <a:alphaModFix/>
          </a:blip>
          <a:stretch>
            <a:fillRect/>
          </a:stretch>
        </p:blipFill>
        <p:spPr>
          <a:xfrm>
            <a:off x="1389573" y="929950"/>
            <a:ext cx="6364875" cy="4033600"/>
          </a:xfrm>
          <a:prstGeom prst="rect">
            <a:avLst/>
          </a:prstGeom>
          <a:noFill/>
          <a:ln>
            <a:noFill/>
          </a:ln>
        </p:spPr>
      </p:pic>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8" name="Shape 78"/>
        <p:cNvGrpSpPr/>
        <p:nvPr/>
      </p:nvGrpSpPr>
      <p:grpSpPr>
        <a:xfrm>
          <a:off x="0" y="0"/>
          <a:ext cx="0" cy="0"/>
          <a:chOff x="0" y="0"/>
          <a:chExt cx="0" cy="0"/>
        </a:xfrm>
      </p:grpSpPr>
      <p:sp>
        <p:nvSpPr>
          <p:cNvPr id="79" name="Google Shape;79;p1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9219" l="0" r="0" t="-9219"/>
            </a:stretch>
          </a:blipFill>
          <a:ln>
            <a:noFill/>
          </a:ln>
        </p:spPr>
      </p:sp>
      <p:sp>
        <p:nvSpPr>
          <p:cNvPr id="80" name="Google Shape;80;p15"/>
          <p:cNvSpPr txBox="1"/>
          <p:nvPr/>
        </p:nvSpPr>
        <p:spPr>
          <a:xfrm>
            <a:off x="950550" y="356950"/>
            <a:ext cx="7242900" cy="4557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 sz="3700">
                <a:solidFill>
                  <a:srgbClr val="FFFFFF"/>
                </a:solidFill>
                <a:latin typeface="Jura"/>
                <a:ea typeface="Jura"/>
                <a:cs typeface="Jura"/>
                <a:sym typeface="Jura"/>
              </a:rPr>
              <a:t>Background</a:t>
            </a:r>
            <a:endParaRPr b="1" sz="2700">
              <a:latin typeface="Jura"/>
              <a:ea typeface="Jura"/>
              <a:cs typeface="Jura"/>
              <a:sym typeface="Jura"/>
            </a:endParaRPr>
          </a:p>
        </p:txBody>
      </p:sp>
      <p:pic>
        <p:nvPicPr>
          <p:cNvPr id="81" name="Google Shape;81;p15"/>
          <p:cNvPicPr preferRelativeResize="0"/>
          <p:nvPr/>
        </p:nvPicPr>
        <p:blipFill>
          <a:blip r:embed="rId4">
            <a:alphaModFix/>
          </a:blip>
          <a:stretch>
            <a:fillRect/>
          </a:stretch>
        </p:blipFill>
        <p:spPr>
          <a:xfrm>
            <a:off x="6107792" y="1194175"/>
            <a:ext cx="2948607" cy="3112974"/>
          </a:xfrm>
          <a:prstGeom prst="rect">
            <a:avLst/>
          </a:prstGeom>
          <a:noFill/>
          <a:ln>
            <a:noFill/>
          </a:ln>
        </p:spPr>
      </p:pic>
      <p:pic>
        <p:nvPicPr>
          <p:cNvPr id="82" name="Google Shape;82;p15"/>
          <p:cNvPicPr preferRelativeResize="0"/>
          <p:nvPr/>
        </p:nvPicPr>
        <p:blipFill rotWithShape="1">
          <a:blip r:embed="rId5">
            <a:alphaModFix/>
          </a:blip>
          <a:srcRect b="0" l="2666" r="0" t="0"/>
          <a:stretch/>
        </p:blipFill>
        <p:spPr>
          <a:xfrm>
            <a:off x="161025" y="1194187"/>
            <a:ext cx="3129000" cy="3112950"/>
          </a:xfrm>
          <a:prstGeom prst="rect">
            <a:avLst/>
          </a:prstGeom>
          <a:noFill/>
          <a:ln>
            <a:noFill/>
          </a:ln>
        </p:spPr>
      </p:pic>
      <p:pic>
        <p:nvPicPr>
          <p:cNvPr id="83" name="Google Shape;83;p15"/>
          <p:cNvPicPr preferRelativeResize="0"/>
          <p:nvPr/>
        </p:nvPicPr>
        <p:blipFill>
          <a:blip r:embed="rId6">
            <a:alphaModFix/>
          </a:blip>
          <a:stretch>
            <a:fillRect/>
          </a:stretch>
        </p:blipFill>
        <p:spPr>
          <a:xfrm>
            <a:off x="3290025" y="1502812"/>
            <a:ext cx="2817775" cy="2495700"/>
          </a:xfrm>
          <a:prstGeom prst="rect">
            <a:avLst/>
          </a:prstGeom>
          <a:noFill/>
          <a:ln>
            <a:noFill/>
          </a:ln>
        </p:spPr>
      </p:pic>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7" name="Shape 87"/>
        <p:cNvGrpSpPr/>
        <p:nvPr/>
      </p:nvGrpSpPr>
      <p:grpSpPr>
        <a:xfrm>
          <a:off x="0" y="0"/>
          <a:ext cx="0" cy="0"/>
          <a:chOff x="0" y="0"/>
          <a:chExt cx="0" cy="0"/>
        </a:xfrm>
      </p:grpSpPr>
      <p:pic>
        <p:nvPicPr>
          <p:cNvPr id="88" name="Google Shape;88;p16"/>
          <p:cNvPicPr preferRelativeResize="0"/>
          <p:nvPr/>
        </p:nvPicPr>
        <p:blipFill>
          <a:blip r:embed="rId3">
            <a:alphaModFix/>
          </a:blip>
          <a:stretch>
            <a:fillRect/>
          </a:stretch>
        </p:blipFill>
        <p:spPr>
          <a:xfrm>
            <a:off x="9" y="0"/>
            <a:ext cx="9144003" cy="5147969"/>
          </a:xfrm>
          <a:prstGeom prst="rect">
            <a:avLst/>
          </a:prstGeom>
          <a:noFill/>
          <a:ln>
            <a:noFill/>
          </a:ln>
        </p:spPr>
      </p:pic>
      <p:pic>
        <p:nvPicPr>
          <p:cNvPr id="89" name="Google Shape;89;p16"/>
          <p:cNvPicPr preferRelativeResize="0"/>
          <p:nvPr/>
        </p:nvPicPr>
        <p:blipFill>
          <a:blip r:embed="rId4">
            <a:alphaModFix/>
          </a:blip>
          <a:stretch>
            <a:fillRect/>
          </a:stretch>
        </p:blipFill>
        <p:spPr>
          <a:xfrm>
            <a:off x="6032275" y="44725"/>
            <a:ext cx="5626201" cy="5751498"/>
          </a:xfrm>
          <a:prstGeom prst="rect">
            <a:avLst/>
          </a:prstGeom>
          <a:noFill/>
          <a:ln>
            <a:noFill/>
          </a:ln>
        </p:spPr>
      </p:pic>
      <p:pic>
        <p:nvPicPr>
          <p:cNvPr id="90" name="Google Shape;90;p16"/>
          <p:cNvPicPr preferRelativeResize="0"/>
          <p:nvPr/>
        </p:nvPicPr>
        <p:blipFill>
          <a:blip r:embed="rId5">
            <a:alphaModFix/>
          </a:blip>
          <a:stretch>
            <a:fillRect/>
          </a:stretch>
        </p:blipFill>
        <p:spPr>
          <a:xfrm>
            <a:off x="6193300" y="877461"/>
            <a:ext cx="3750685" cy="4266038"/>
          </a:xfrm>
          <a:prstGeom prst="rect">
            <a:avLst/>
          </a:prstGeom>
          <a:noFill/>
          <a:ln>
            <a:noFill/>
          </a:ln>
        </p:spPr>
      </p:pic>
      <p:sp>
        <p:nvSpPr>
          <p:cNvPr id="91" name="Google Shape;91;p16"/>
          <p:cNvSpPr txBox="1"/>
          <p:nvPr/>
        </p:nvSpPr>
        <p:spPr>
          <a:xfrm>
            <a:off x="809375" y="292800"/>
            <a:ext cx="5626200" cy="3939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 sz="3200">
                <a:solidFill>
                  <a:srgbClr val="FFFFFF"/>
                </a:solidFill>
                <a:latin typeface="Jura"/>
                <a:ea typeface="Jura"/>
                <a:cs typeface="Jura"/>
                <a:sym typeface="Jura"/>
              </a:rPr>
              <a:t>Scraping Public Sentiment</a:t>
            </a:r>
            <a:endParaRPr b="1" sz="100">
              <a:latin typeface="Jura"/>
              <a:ea typeface="Jura"/>
              <a:cs typeface="Jura"/>
              <a:sym typeface="Jura"/>
            </a:endParaRPr>
          </a:p>
        </p:txBody>
      </p:sp>
      <p:sp>
        <p:nvSpPr>
          <p:cNvPr id="92" name="Google Shape;92;p16"/>
          <p:cNvSpPr txBox="1"/>
          <p:nvPr/>
        </p:nvSpPr>
        <p:spPr>
          <a:xfrm>
            <a:off x="419275" y="877450"/>
            <a:ext cx="6203400" cy="42306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1200"/>
              </a:spcBef>
              <a:spcAft>
                <a:spcPts val="0"/>
              </a:spcAft>
              <a:buNone/>
            </a:pPr>
            <a:r>
              <a:rPr b="1" lang="en" sz="1900">
                <a:solidFill>
                  <a:schemeClr val="lt1"/>
                </a:solidFill>
                <a:latin typeface="Inter"/>
                <a:ea typeface="Inter"/>
                <a:cs typeface="Inter"/>
                <a:sym typeface="Inter"/>
              </a:rPr>
              <a:t>Reddit:</a:t>
            </a:r>
            <a:endParaRPr b="1" sz="1900">
              <a:solidFill>
                <a:schemeClr val="lt1"/>
              </a:solidFill>
              <a:latin typeface="Inter"/>
              <a:ea typeface="Inter"/>
              <a:cs typeface="Inter"/>
              <a:sym typeface="Inter"/>
            </a:endParaRPr>
          </a:p>
          <a:p>
            <a:pPr indent="-336550" lvl="0" marL="457200" marR="0" rtl="0" algn="l">
              <a:lnSpc>
                <a:spcPct val="115000"/>
              </a:lnSpc>
              <a:spcBef>
                <a:spcPts val="1200"/>
              </a:spcBef>
              <a:spcAft>
                <a:spcPts val="0"/>
              </a:spcAft>
              <a:buClr>
                <a:schemeClr val="lt1"/>
              </a:buClr>
              <a:buSzPts val="1700"/>
              <a:buFont typeface="Inter"/>
              <a:buChar char="●"/>
            </a:pPr>
            <a:r>
              <a:rPr lang="en" sz="1700">
                <a:solidFill>
                  <a:schemeClr val="lt1"/>
                </a:solidFill>
                <a:latin typeface="Inter"/>
                <a:ea typeface="Inter"/>
                <a:cs typeface="Inter"/>
                <a:sym typeface="Inter"/>
              </a:rPr>
              <a:t>Scraped posts and comments from relevant subreddits (e.g., r/isro, r/nasa, r/Space) and various relevant posts.</a:t>
            </a:r>
            <a:endParaRPr sz="1700">
              <a:solidFill>
                <a:schemeClr val="lt1"/>
              </a:solidFill>
              <a:latin typeface="Inter"/>
              <a:ea typeface="Inter"/>
              <a:cs typeface="Inter"/>
              <a:sym typeface="Inter"/>
            </a:endParaRPr>
          </a:p>
          <a:p>
            <a:pPr indent="-336550" lvl="0" marL="457200" marR="0" rtl="0" algn="l">
              <a:lnSpc>
                <a:spcPct val="115000"/>
              </a:lnSpc>
              <a:spcBef>
                <a:spcPts val="0"/>
              </a:spcBef>
              <a:spcAft>
                <a:spcPts val="0"/>
              </a:spcAft>
              <a:buClr>
                <a:schemeClr val="lt1"/>
              </a:buClr>
              <a:buSzPts val="1700"/>
              <a:buFont typeface="Inter"/>
              <a:buChar char="●"/>
            </a:pPr>
            <a:r>
              <a:rPr lang="en" sz="1700">
                <a:solidFill>
                  <a:schemeClr val="lt1"/>
                </a:solidFill>
                <a:latin typeface="Inter"/>
                <a:ea typeface="Inter"/>
                <a:cs typeface="Inter"/>
                <a:sym typeface="Inter"/>
              </a:rPr>
              <a:t>Extracted key themes like public opinions on missions, technologies, budget, and </a:t>
            </a:r>
            <a:r>
              <a:rPr lang="en" sz="1700">
                <a:solidFill>
                  <a:schemeClr val="lt1"/>
                </a:solidFill>
                <a:latin typeface="Inter"/>
                <a:ea typeface="Inter"/>
                <a:cs typeface="Inter"/>
                <a:sym typeface="Inter"/>
              </a:rPr>
              <a:t>comparative discussions.</a:t>
            </a:r>
            <a:endParaRPr sz="1700">
              <a:solidFill>
                <a:schemeClr val="lt1"/>
              </a:solidFill>
              <a:latin typeface="Inter"/>
              <a:ea typeface="Inter"/>
              <a:cs typeface="Inter"/>
              <a:sym typeface="Inter"/>
            </a:endParaRPr>
          </a:p>
          <a:p>
            <a:pPr indent="0" lvl="0" marL="0" marR="0" rtl="0" algn="l">
              <a:lnSpc>
                <a:spcPct val="115000"/>
              </a:lnSpc>
              <a:spcBef>
                <a:spcPts val="1200"/>
              </a:spcBef>
              <a:spcAft>
                <a:spcPts val="0"/>
              </a:spcAft>
              <a:buNone/>
            </a:pPr>
            <a:r>
              <a:rPr b="1" lang="en" sz="1900">
                <a:solidFill>
                  <a:schemeClr val="lt1"/>
                </a:solidFill>
                <a:latin typeface="Inter"/>
                <a:ea typeface="Inter"/>
                <a:cs typeface="Inter"/>
                <a:sym typeface="Inter"/>
              </a:rPr>
              <a:t>Instagram:</a:t>
            </a:r>
            <a:endParaRPr b="1" sz="1700">
              <a:solidFill>
                <a:schemeClr val="lt1"/>
              </a:solidFill>
              <a:latin typeface="Inter"/>
              <a:ea typeface="Inter"/>
              <a:cs typeface="Inter"/>
              <a:sym typeface="Inter"/>
            </a:endParaRPr>
          </a:p>
          <a:p>
            <a:pPr indent="-336550" lvl="0" marL="457200" marR="0" rtl="0" algn="l">
              <a:lnSpc>
                <a:spcPct val="115000"/>
              </a:lnSpc>
              <a:spcBef>
                <a:spcPts val="1200"/>
              </a:spcBef>
              <a:spcAft>
                <a:spcPts val="0"/>
              </a:spcAft>
              <a:buClr>
                <a:schemeClr val="lt1"/>
              </a:buClr>
              <a:buSzPts val="1700"/>
              <a:buFont typeface="Inter"/>
              <a:buChar char="●"/>
            </a:pPr>
            <a:r>
              <a:rPr lang="en" sz="1700">
                <a:solidFill>
                  <a:schemeClr val="lt1"/>
                </a:solidFill>
                <a:latin typeface="Inter"/>
                <a:ea typeface="Inter"/>
                <a:cs typeface="Inter"/>
                <a:sym typeface="Inter"/>
              </a:rPr>
              <a:t>Collected posts, captions, like counts for official NASA and ISRO instagram channels and ran image analytics on it.</a:t>
            </a:r>
            <a:endParaRPr sz="1700">
              <a:solidFill>
                <a:schemeClr val="lt1"/>
              </a:solidFill>
              <a:latin typeface="Inter"/>
              <a:ea typeface="Inter"/>
              <a:cs typeface="Inter"/>
              <a:sym typeface="Inter"/>
            </a:endParaRPr>
          </a:p>
          <a:p>
            <a:pPr indent="-336550" lvl="0" marL="457200" marR="0" rtl="0" algn="l">
              <a:lnSpc>
                <a:spcPct val="115000"/>
              </a:lnSpc>
              <a:spcBef>
                <a:spcPts val="0"/>
              </a:spcBef>
              <a:spcAft>
                <a:spcPts val="0"/>
              </a:spcAft>
              <a:buClr>
                <a:schemeClr val="lt1"/>
              </a:buClr>
              <a:buSzPts val="1700"/>
              <a:buFont typeface="Jura"/>
              <a:buChar char="●"/>
            </a:pPr>
            <a:r>
              <a:rPr lang="en" sz="1700">
                <a:solidFill>
                  <a:schemeClr val="lt1"/>
                </a:solidFill>
                <a:latin typeface="Inter"/>
                <a:ea typeface="Inter"/>
                <a:cs typeface="Inter"/>
                <a:sym typeface="Inter"/>
              </a:rPr>
              <a:t>Analyzed post </a:t>
            </a:r>
            <a:r>
              <a:rPr b="1" lang="en" sz="1700">
                <a:solidFill>
                  <a:schemeClr val="lt1"/>
                </a:solidFill>
                <a:latin typeface="Inter"/>
                <a:ea typeface="Inter"/>
                <a:cs typeface="Inter"/>
                <a:sym typeface="Inter"/>
              </a:rPr>
              <a:t>engagement</a:t>
            </a:r>
            <a:r>
              <a:rPr lang="en" sz="1700">
                <a:solidFill>
                  <a:schemeClr val="lt1"/>
                </a:solidFill>
                <a:latin typeface="Inter"/>
                <a:ea typeface="Inter"/>
                <a:cs typeface="Inter"/>
                <a:sym typeface="Inter"/>
              </a:rPr>
              <a:t> to gauge public enthusiasm for both agencies using </a:t>
            </a:r>
            <a:r>
              <a:rPr b="1" lang="en" sz="1700">
                <a:solidFill>
                  <a:schemeClr val="lt1"/>
                </a:solidFill>
                <a:latin typeface="Inter"/>
                <a:ea typeface="Inter"/>
                <a:cs typeface="Inter"/>
                <a:sym typeface="Inter"/>
              </a:rPr>
              <a:t>topic modeling</a:t>
            </a:r>
            <a:r>
              <a:rPr lang="en" sz="1700">
                <a:solidFill>
                  <a:schemeClr val="lt1"/>
                </a:solidFill>
                <a:latin typeface="Inter"/>
                <a:ea typeface="Inter"/>
                <a:cs typeface="Inter"/>
                <a:sym typeface="Inter"/>
              </a:rPr>
              <a:t>.</a:t>
            </a:r>
            <a:endParaRPr b="1" sz="1900">
              <a:solidFill>
                <a:srgbClr val="FFFFFF"/>
              </a:solidFill>
              <a:latin typeface="Inter"/>
              <a:ea typeface="Inter"/>
              <a:cs typeface="Inter"/>
              <a:sym typeface="Inter"/>
            </a:endParaRPr>
          </a:p>
          <a:p>
            <a:pPr indent="0" lvl="0" marL="0" marR="0" rtl="0" algn="l">
              <a:lnSpc>
                <a:spcPct val="80000"/>
              </a:lnSpc>
              <a:spcBef>
                <a:spcPts val="1200"/>
              </a:spcBef>
              <a:spcAft>
                <a:spcPts val="0"/>
              </a:spcAft>
              <a:buClr>
                <a:srgbClr val="000000"/>
              </a:buClr>
              <a:buFont typeface="Arial"/>
              <a:buNone/>
            </a:pPr>
            <a:r>
              <a:t/>
            </a:r>
            <a:endParaRPr b="1" sz="1900">
              <a:solidFill>
                <a:srgbClr val="FFFFFF"/>
              </a:solidFill>
              <a:latin typeface="Inter"/>
              <a:ea typeface="Inter"/>
              <a:cs typeface="Inter"/>
              <a:sym typeface="Inter"/>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6" name="Shape 96"/>
        <p:cNvGrpSpPr/>
        <p:nvPr/>
      </p:nvGrpSpPr>
      <p:grpSpPr>
        <a:xfrm>
          <a:off x="0" y="0"/>
          <a:ext cx="0" cy="0"/>
          <a:chOff x="0" y="0"/>
          <a:chExt cx="0" cy="0"/>
        </a:xfrm>
      </p:grpSpPr>
      <p:sp>
        <p:nvSpPr>
          <p:cNvPr id="97" name="Google Shape;97;p17"/>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9219" l="0" r="0" t="-9219"/>
            </a:stretch>
          </a:blipFill>
          <a:ln>
            <a:noFill/>
          </a:ln>
        </p:spPr>
      </p:sp>
      <p:sp>
        <p:nvSpPr>
          <p:cNvPr id="98" name="Google Shape;98;p17"/>
          <p:cNvSpPr txBox="1"/>
          <p:nvPr/>
        </p:nvSpPr>
        <p:spPr>
          <a:xfrm>
            <a:off x="950550" y="356950"/>
            <a:ext cx="7242900" cy="4926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 sz="4000">
                <a:solidFill>
                  <a:srgbClr val="FFFFFF"/>
                </a:solidFill>
                <a:latin typeface="Jura"/>
                <a:ea typeface="Jura"/>
                <a:cs typeface="Jura"/>
                <a:sym typeface="Jura"/>
              </a:rPr>
              <a:t>Lift Analysis</a:t>
            </a:r>
            <a:endParaRPr b="1" sz="700">
              <a:latin typeface="Jura"/>
              <a:ea typeface="Jura"/>
              <a:cs typeface="Jura"/>
              <a:sym typeface="Jura"/>
            </a:endParaRPr>
          </a:p>
        </p:txBody>
      </p:sp>
      <p:pic>
        <p:nvPicPr>
          <p:cNvPr id="99" name="Google Shape;99;p17"/>
          <p:cNvPicPr preferRelativeResize="0"/>
          <p:nvPr/>
        </p:nvPicPr>
        <p:blipFill>
          <a:blip r:embed="rId4">
            <a:alphaModFix/>
          </a:blip>
          <a:stretch>
            <a:fillRect/>
          </a:stretch>
        </p:blipFill>
        <p:spPr>
          <a:xfrm>
            <a:off x="1298000" y="1259947"/>
            <a:ext cx="5760901" cy="3215176"/>
          </a:xfrm>
          <a:prstGeom prst="rect">
            <a:avLst/>
          </a:prstGeom>
          <a:noFill/>
          <a:ln>
            <a:noFill/>
          </a:ln>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3" name="Shape 103"/>
        <p:cNvGrpSpPr/>
        <p:nvPr/>
      </p:nvGrpSpPr>
      <p:grpSpPr>
        <a:xfrm>
          <a:off x="0" y="0"/>
          <a:ext cx="0" cy="0"/>
          <a:chOff x="0" y="0"/>
          <a:chExt cx="0" cy="0"/>
        </a:xfrm>
      </p:grpSpPr>
      <p:sp>
        <p:nvSpPr>
          <p:cNvPr id="104" name="Google Shape;104;p18"/>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9219" l="0" r="0" t="-9219"/>
            </a:stretch>
          </a:blipFill>
          <a:ln>
            <a:noFill/>
          </a:ln>
        </p:spPr>
      </p:sp>
      <p:sp>
        <p:nvSpPr>
          <p:cNvPr id="105" name="Google Shape;105;p18"/>
          <p:cNvSpPr txBox="1"/>
          <p:nvPr/>
        </p:nvSpPr>
        <p:spPr>
          <a:xfrm>
            <a:off x="950550" y="356950"/>
            <a:ext cx="7242900" cy="4926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 sz="4000">
                <a:solidFill>
                  <a:srgbClr val="FFFFFF"/>
                </a:solidFill>
                <a:latin typeface="Jura"/>
                <a:ea typeface="Jura"/>
                <a:cs typeface="Jura"/>
                <a:sym typeface="Jura"/>
              </a:rPr>
              <a:t>Lift Analysis</a:t>
            </a:r>
            <a:endParaRPr b="1" sz="700">
              <a:latin typeface="Jura"/>
              <a:ea typeface="Jura"/>
              <a:cs typeface="Jura"/>
              <a:sym typeface="Jura"/>
            </a:endParaRPr>
          </a:p>
        </p:txBody>
      </p:sp>
      <p:pic>
        <p:nvPicPr>
          <p:cNvPr id="106" name="Google Shape;106;p18"/>
          <p:cNvPicPr preferRelativeResize="0"/>
          <p:nvPr/>
        </p:nvPicPr>
        <p:blipFill>
          <a:blip r:embed="rId4">
            <a:alphaModFix/>
          </a:blip>
          <a:stretch>
            <a:fillRect/>
          </a:stretch>
        </p:blipFill>
        <p:spPr>
          <a:xfrm>
            <a:off x="4410575" y="2444825"/>
            <a:ext cx="4390523" cy="2319600"/>
          </a:xfrm>
          <a:prstGeom prst="rect">
            <a:avLst/>
          </a:prstGeom>
          <a:noFill/>
          <a:ln>
            <a:noFill/>
          </a:ln>
        </p:spPr>
      </p:pic>
      <p:pic>
        <p:nvPicPr>
          <p:cNvPr id="107" name="Google Shape;107;p18"/>
          <p:cNvPicPr preferRelativeResize="0"/>
          <p:nvPr/>
        </p:nvPicPr>
        <p:blipFill>
          <a:blip r:embed="rId5">
            <a:alphaModFix/>
          </a:blip>
          <a:stretch>
            <a:fillRect/>
          </a:stretch>
        </p:blipFill>
        <p:spPr>
          <a:xfrm>
            <a:off x="379750" y="977050"/>
            <a:ext cx="3897027" cy="2140701"/>
          </a:xfrm>
          <a:prstGeom prst="rect">
            <a:avLst/>
          </a:prstGeom>
          <a:noFill/>
          <a:ln>
            <a:noFill/>
          </a:ln>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1" name="Shape 111"/>
        <p:cNvGrpSpPr/>
        <p:nvPr/>
      </p:nvGrpSpPr>
      <p:grpSpPr>
        <a:xfrm>
          <a:off x="0" y="0"/>
          <a:ext cx="0" cy="0"/>
          <a:chOff x="0" y="0"/>
          <a:chExt cx="0" cy="0"/>
        </a:xfrm>
      </p:grpSpPr>
      <p:sp>
        <p:nvSpPr>
          <p:cNvPr id="112" name="Google Shape;112;p19"/>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9219" l="0" r="0" t="-9219"/>
            </a:stretch>
          </a:blipFill>
          <a:ln>
            <a:noFill/>
          </a:ln>
        </p:spPr>
      </p:sp>
      <p:sp>
        <p:nvSpPr>
          <p:cNvPr id="113" name="Google Shape;113;p19"/>
          <p:cNvSpPr txBox="1"/>
          <p:nvPr/>
        </p:nvSpPr>
        <p:spPr>
          <a:xfrm>
            <a:off x="950550" y="356950"/>
            <a:ext cx="7242900" cy="4188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 sz="3400">
                <a:solidFill>
                  <a:srgbClr val="FFFFFF"/>
                </a:solidFill>
                <a:latin typeface="Jura"/>
                <a:ea typeface="Jura"/>
                <a:cs typeface="Jura"/>
                <a:sym typeface="Jura"/>
              </a:rPr>
              <a:t>Top Attributes and Associations</a:t>
            </a:r>
            <a:endParaRPr b="1" sz="100">
              <a:latin typeface="Jura"/>
              <a:ea typeface="Jura"/>
              <a:cs typeface="Jura"/>
              <a:sym typeface="Jura"/>
            </a:endParaRPr>
          </a:p>
        </p:txBody>
      </p:sp>
      <p:sp>
        <p:nvSpPr>
          <p:cNvPr id="114" name="Google Shape;114;p19"/>
          <p:cNvSpPr txBox="1"/>
          <p:nvPr/>
        </p:nvSpPr>
        <p:spPr>
          <a:xfrm>
            <a:off x="675300" y="1165275"/>
            <a:ext cx="8004000" cy="1320600"/>
          </a:xfrm>
          <a:prstGeom prst="rect">
            <a:avLst/>
          </a:prstGeom>
          <a:noFill/>
          <a:ln>
            <a:noFill/>
          </a:ln>
        </p:spPr>
        <p:txBody>
          <a:bodyPr anchorCtr="0" anchor="t" bIns="0" lIns="0" spcFirstLastPara="1" rIns="0" wrap="square" tIns="0">
            <a:spAutoFit/>
          </a:bodyPr>
          <a:lstStyle/>
          <a:p>
            <a:pPr indent="-393700" lvl="0" marL="457200" marR="0" rtl="0" algn="l">
              <a:lnSpc>
                <a:spcPct val="115000"/>
              </a:lnSpc>
              <a:spcBef>
                <a:spcPts val="0"/>
              </a:spcBef>
              <a:spcAft>
                <a:spcPts val="0"/>
              </a:spcAft>
              <a:buClr>
                <a:srgbClr val="FFFFFF"/>
              </a:buClr>
              <a:buSzPts val="2600"/>
              <a:buFont typeface="Inter"/>
              <a:buChar char="●"/>
            </a:pPr>
            <a:r>
              <a:rPr lang="en" sz="2600">
                <a:solidFill>
                  <a:srgbClr val="FFFFFF"/>
                </a:solidFill>
                <a:latin typeface="Inter"/>
                <a:ea typeface="Inter"/>
                <a:cs typeface="Inter"/>
                <a:sym typeface="Inter"/>
              </a:rPr>
              <a:t>For all forums: Reliability and payload</a:t>
            </a:r>
            <a:endParaRPr sz="2600">
              <a:solidFill>
                <a:srgbClr val="FFFFFF"/>
              </a:solidFill>
              <a:latin typeface="Inter"/>
              <a:ea typeface="Inter"/>
              <a:cs typeface="Inter"/>
              <a:sym typeface="Inter"/>
            </a:endParaRPr>
          </a:p>
          <a:p>
            <a:pPr indent="-393700" lvl="0" marL="457200" marR="0" rtl="0" algn="l">
              <a:lnSpc>
                <a:spcPct val="115000"/>
              </a:lnSpc>
              <a:spcBef>
                <a:spcPts val="0"/>
              </a:spcBef>
              <a:spcAft>
                <a:spcPts val="0"/>
              </a:spcAft>
              <a:buClr>
                <a:srgbClr val="FFFFFF"/>
              </a:buClr>
              <a:buSzPts val="2600"/>
              <a:buFont typeface="Inter"/>
              <a:buChar char="●"/>
            </a:pPr>
            <a:r>
              <a:rPr lang="en" sz="2600">
                <a:solidFill>
                  <a:srgbClr val="FFFFFF"/>
                </a:solidFill>
                <a:latin typeface="Inter"/>
                <a:ea typeface="Inter"/>
                <a:cs typeface="Inter"/>
                <a:sym typeface="Inter"/>
              </a:rPr>
              <a:t>For NASA: Collaboration &amp; Aerospace</a:t>
            </a:r>
            <a:endParaRPr sz="2600">
              <a:solidFill>
                <a:srgbClr val="FFFFFF"/>
              </a:solidFill>
              <a:latin typeface="Inter"/>
              <a:ea typeface="Inter"/>
              <a:cs typeface="Inter"/>
              <a:sym typeface="Inter"/>
            </a:endParaRPr>
          </a:p>
          <a:p>
            <a:pPr indent="-393700" lvl="0" marL="457200" marR="0" rtl="0" algn="l">
              <a:lnSpc>
                <a:spcPct val="115000"/>
              </a:lnSpc>
              <a:spcBef>
                <a:spcPts val="0"/>
              </a:spcBef>
              <a:spcAft>
                <a:spcPts val="0"/>
              </a:spcAft>
              <a:buClr>
                <a:srgbClr val="FFFFFF"/>
              </a:buClr>
              <a:buSzPts val="2600"/>
              <a:buFont typeface="Inter"/>
              <a:buChar char="●"/>
            </a:pPr>
            <a:r>
              <a:rPr lang="en" sz="2600">
                <a:solidFill>
                  <a:srgbClr val="FFFFFF"/>
                </a:solidFill>
                <a:latin typeface="Inter"/>
                <a:ea typeface="Inter"/>
                <a:cs typeface="Inter"/>
                <a:sym typeface="Inter"/>
              </a:rPr>
              <a:t>For ISRO: Innovation &amp; Success </a:t>
            </a:r>
            <a:endParaRPr sz="2600">
              <a:solidFill>
                <a:srgbClr val="FFFFFF"/>
              </a:solidFill>
              <a:latin typeface="Inter"/>
              <a:ea typeface="Inter"/>
              <a:cs typeface="Inter"/>
              <a:sym typeface="Inter"/>
            </a:endParaRP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8" name="Shape 118"/>
        <p:cNvGrpSpPr/>
        <p:nvPr/>
      </p:nvGrpSpPr>
      <p:grpSpPr>
        <a:xfrm>
          <a:off x="0" y="0"/>
          <a:ext cx="0" cy="0"/>
          <a:chOff x="0" y="0"/>
          <a:chExt cx="0" cy="0"/>
        </a:xfrm>
      </p:grpSpPr>
      <p:sp>
        <p:nvSpPr>
          <p:cNvPr id="119" name="Google Shape;119;p20"/>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9219" l="0" r="0" t="-9219"/>
            </a:stretch>
          </a:blipFill>
          <a:ln>
            <a:noFill/>
          </a:ln>
        </p:spPr>
      </p:sp>
      <p:sp>
        <p:nvSpPr>
          <p:cNvPr id="120" name="Google Shape;120;p20"/>
          <p:cNvSpPr txBox="1"/>
          <p:nvPr/>
        </p:nvSpPr>
        <p:spPr>
          <a:xfrm>
            <a:off x="690750" y="356950"/>
            <a:ext cx="7762500" cy="4434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 sz="3600">
                <a:solidFill>
                  <a:srgbClr val="FFFFFF"/>
                </a:solidFill>
                <a:latin typeface="Jura"/>
                <a:ea typeface="Jura"/>
                <a:cs typeface="Jura"/>
                <a:sym typeface="Jura"/>
              </a:rPr>
              <a:t>Evaluation Scores</a:t>
            </a:r>
            <a:endParaRPr b="1" sz="300">
              <a:latin typeface="Jura"/>
              <a:ea typeface="Jura"/>
              <a:cs typeface="Jura"/>
              <a:sym typeface="Jura"/>
            </a:endParaRPr>
          </a:p>
        </p:txBody>
      </p:sp>
      <p:pic>
        <p:nvPicPr>
          <p:cNvPr id="121" name="Google Shape;121;p20"/>
          <p:cNvPicPr preferRelativeResize="0"/>
          <p:nvPr/>
        </p:nvPicPr>
        <p:blipFill>
          <a:blip r:embed="rId4">
            <a:alphaModFix/>
          </a:blip>
          <a:stretch>
            <a:fillRect/>
          </a:stretch>
        </p:blipFill>
        <p:spPr>
          <a:xfrm>
            <a:off x="381800" y="1075174"/>
            <a:ext cx="8380423" cy="3320650"/>
          </a:xfrm>
          <a:prstGeom prst="rect">
            <a:avLst/>
          </a:prstGeom>
          <a:noFill/>
          <a:ln>
            <a:noFill/>
          </a:ln>
        </p:spPr>
      </p:pic>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5" name="Shape 125"/>
        <p:cNvGrpSpPr/>
        <p:nvPr/>
      </p:nvGrpSpPr>
      <p:grpSpPr>
        <a:xfrm>
          <a:off x="0" y="0"/>
          <a:ext cx="0" cy="0"/>
          <a:chOff x="0" y="0"/>
          <a:chExt cx="0" cy="0"/>
        </a:xfrm>
      </p:grpSpPr>
      <p:sp>
        <p:nvSpPr>
          <p:cNvPr id="126" name="Google Shape;126;p21"/>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9219" l="0" r="0" t="-9219"/>
            </a:stretch>
          </a:blipFill>
          <a:ln>
            <a:noFill/>
          </a:ln>
        </p:spPr>
      </p:sp>
      <p:sp>
        <p:nvSpPr>
          <p:cNvPr id="127" name="Google Shape;127;p21"/>
          <p:cNvSpPr txBox="1"/>
          <p:nvPr/>
        </p:nvSpPr>
        <p:spPr>
          <a:xfrm>
            <a:off x="778225" y="147850"/>
            <a:ext cx="7792800" cy="406500"/>
          </a:xfrm>
          <a:prstGeom prst="rect">
            <a:avLst/>
          </a:prstGeom>
          <a:noFill/>
          <a:ln>
            <a:noFill/>
          </a:ln>
        </p:spPr>
        <p:txBody>
          <a:bodyPr anchorCtr="0" anchor="t" bIns="0" lIns="0" spcFirstLastPara="1" rIns="0" wrap="square" tIns="0">
            <a:spAutoFit/>
          </a:bodyPr>
          <a:lstStyle/>
          <a:p>
            <a:pPr indent="0" lvl="0" marL="0" rtl="0" algn="ctr">
              <a:lnSpc>
                <a:spcPct val="80000"/>
              </a:lnSpc>
              <a:spcBef>
                <a:spcPts val="0"/>
              </a:spcBef>
              <a:spcAft>
                <a:spcPts val="0"/>
              </a:spcAft>
              <a:buNone/>
            </a:pPr>
            <a:r>
              <a:rPr b="1" lang="en" sz="3300">
                <a:solidFill>
                  <a:schemeClr val="lt1"/>
                </a:solidFill>
                <a:latin typeface="Jura"/>
                <a:ea typeface="Jura"/>
                <a:cs typeface="Jura"/>
                <a:sym typeface="Jura"/>
              </a:rPr>
              <a:t>Reddit Comment - Topic Modeling </a:t>
            </a:r>
            <a:endParaRPr b="1" sz="2300">
              <a:latin typeface="Jura"/>
              <a:ea typeface="Jura"/>
              <a:cs typeface="Jura"/>
              <a:sym typeface="Jura"/>
            </a:endParaRPr>
          </a:p>
        </p:txBody>
      </p:sp>
      <p:sp>
        <p:nvSpPr>
          <p:cNvPr id="128" name="Google Shape;128;p21"/>
          <p:cNvSpPr txBox="1"/>
          <p:nvPr/>
        </p:nvSpPr>
        <p:spPr>
          <a:xfrm>
            <a:off x="1017050" y="970600"/>
            <a:ext cx="1691400" cy="4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lt1"/>
                </a:solidFill>
              </a:rPr>
              <a:t> </a:t>
            </a:r>
            <a:endParaRPr b="1" sz="2300">
              <a:solidFill>
                <a:schemeClr val="lt1"/>
              </a:solidFill>
            </a:endParaRPr>
          </a:p>
        </p:txBody>
      </p:sp>
      <p:pic>
        <p:nvPicPr>
          <p:cNvPr id="129" name="Google Shape;129;p21"/>
          <p:cNvPicPr preferRelativeResize="0"/>
          <p:nvPr/>
        </p:nvPicPr>
        <p:blipFill>
          <a:blip r:embed="rId4">
            <a:alphaModFix/>
          </a:blip>
          <a:stretch>
            <a:fillRect/>
          </a:stretch>
        </p:blipFill>
        <p:spPr>
          <a:xfrm>
            <a:off x="243650" y="769300"/>
            <a:ext cx="1891275" cy="1891275"/>
          </a:xfrm>
          <a:prstGeom prst="rect">
            <a:avLst/>
          </a:prstGeom>
          <a:noFill/>
          <a:ln>
            <a:noFill/>
          </a:ln>
        </p:spPr>
      </p:pic>
      <p:pic>
        <p:nvPicPr>
          <p:cNvPr id="130" name="Google Shape;130;p21"/>
          <p:cNvPicPr preferRelativeResize="0"/>
          <p:nvPr/>
        </p:nvPicPr>
        <p:blipFill>
          <a:blip r:embed="rId5">
            <a:alphaModFix/>
          </a:blip>
          <a:stretch>
            <a:fillRect/>
          </a:stretch>
        </p:blipFill>
        <p:spPr>
          <a:xfrm>
            <a:off x="6808900" y="3074413"/>
            <a:ext cx="1891275" cy="1833226"/>
          </a:xfrm>
          <a:prstGeom prst="rect">
            <a:avLst/>
          </a:prstGeom>
          <a:noFill/>
          <a:ln>
            <a:noFill/>
          </a:ln>
        </p:spPr>
      </p:pic>
      <p:sp>
        <p:nvSpPr>
          <p:cNvPr id="131" name="Google Shape;131;p21"/>
          <p:cNvSpPr txBox="1"/>
          <p:nvPr/>
        </p:nvSpPr>
        <p:spPr>
          <a:xfrm>
            <a:off x="2343150" y="966625"/>
            <a:ext cx="3000000" cy="3231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0"/>
              </a:spcBef>
              <a:spcAft>
                <a:spcPts val="0"/>
              </a:spcAft>
              <a:buNone/>
            </a:pPr>
            <a:r>
              <a:rPr i="1" lang="en" sz="900">
                <a:solidFill>
                  <a:schemeClr val="lt1"/>
                </a:solidFill>
                <a:latin typeface="Inter"/>
                <a:ea typeface="Inter"/>
                <a:cs typeface="Inter"/>
                <a:sym typeface="Inter"/>
              </a:rPr>
              <a:t>Key words : camera , budget , make</a:t>
            </a:r>
            <a:endParaRPr sz="1200"/>
          </a:p>
        </p:txBody>
      </p:sp>
      <p:sp>
        <p:nvSpPr>
          <p:cNvPr id="132" name="Google Shape;132;p21"/>
          <p:cNvSpPr txBox="1"/>
          <p:nvPr/>
        </p:nvSpPr>
        <p:spPr>
          <a:xfrm>
            <a:off x="2266950" y="639275"/>
            <a:ext cx="2352000" cy="4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Space Missions</a:t>
            </a:r>
            <a:endParaRPr b="1" sz="1800">
              <a:solidFill>
                <a:schemeClr val="lt1"/>
              </a:solidFill>
            </a:endParaRPr>
          </a:p>
        </p:txBody>
      </p:sp>
      <p:sp>
        <p:nvSpPr>
          <p:cNvPr id="133" name="Google Shape;133;p21"/>
          <p:cNvSpPr txBox="1"/>
          <p:nvPr/>
        </p:nvSpPr>
        <p:spPr>
          <a:xfrm>
            <a:off x="2295700" y="1309350"/>
            <a:ext cx="28029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Global Collaboration</a:t>
            </a:r>
            <a:endParaRPr b="1" sz="1800">
              <a:solidFill>
                <a:schemeClr val="lt1"/>
              </a:solidFill>
            </a:endParaRPr>
          </a:p>
        </p:txBody>
      </p:sp>
      <p:sp>
        <p:nvSpPr>
          <p:cNvPr id="134" name="Google Shape;134;p21"/>
          <p:cNvSpPr txBox="1"/>
          <p:nvPr/>
        </p:nvSpPr>
        <p:spPr>
          <a:xfrm>
            <a:off x="2327450" y="1653300"/>
            <a:ext cx="3458100" cy="3231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0"/>
              </a:spcBef>
              <a:spcAft>
                <a:spcPts val="0"/>
              </a:spcAft>
              <a:buNone/>
            </a:pPr>
            <a:r>
              <a:rPr i="1" lang="en" sz="900">
                <a:solidFill>
                  <a:schemeClr val="lt1"/>
                </a:solidFill>
                <a:latin typeface="Inter"/>
                <a:ea typeface="Inter"/>
                <a:cs typeface="Inter"/>
                <a:sym typeface="Inter"/>
              </a:rPr>
              <a:t>Key words : country, worldwide , science</a:t>
            </a:r>
            <a:endParaRPr sz="1200"/>
          </a:p>
        </p:txBody>
      </p:sp>
      <p:sp>
        <p:nvSpPr>
          <p:cNvPr id="135" name="Google Shape;135;p21"/>
          <p:cNvSpPr txBox="1"/>
          <p:nvPr/>
        </p:nvSpPr>
        <p:spPr>
          <a:xfrm>
            <a:off x="2266950" y="1998650"/>
            <a:ext cx="3259800" cy="4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Space Feed</a:t>
            </a:r>
            <a:endParaRPr b="1" sz="1800">
              <a:solidFill>
                <a:schemeClr val="lt1"/>
              </a:solidFill>
            </a:endParaRPr>
          </a:p>
        </p:txBody>
      </p:sp>
      <p:sp>
        <p:nvSpPr>
          <p:cNvPr id="136" name="Google Shape;136;p21"/>
          <p:cNvSpPr txBox="1"/>
          <p:nvPr/>
        </p:nvSpPr>
        <p:spPr>
          <a:xfrm>
            <a:off x="2295700" y="2339975"/>
            <a:ext cx="3458100" cy="3231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0"/>
              </a:spcBef>
              <a:spcAft>
                <a:spcPts val="0"/>
              </a:spcAft>
              <a:buNone/>
            </a:pPr>
            <a:r>
              <a:rPr i="1" lang="en" sz="900">
                <a:solidFill>
                  <a:schemeClr val="lt1"/>
                </a:solidFill>
                <a:latin typeface="Inter"/>
                <a:ea typeface="Inter"/>
                <a:cs typeface="Inter"/>
                <a:sym typeface="Inter"/>
              </a:rPr>
              <a:t>Key words : orbital, earth, view</a:t>
            </a:r>
            <a:endParaRPr sz="1200"/>
          </a:p>
        </p:txBody>
      </p:sp>
      <p:sp>
        <p:nvSpPr>
          <p:cNvPr id="137" name="Google Shape;137;p21"/>
          <p:cNvSpPr txBox="1"/>
          <p:nvPr/>
        </p:nvSpPr>
        <p:spPr>
          <a:xfrm>
            <a:off x="4863850" y="3026650"/>
            <a:ext cx="2352000" cy="4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Space Missions</a:t>
            </a:r>
            <a:endParaRPr b="1" sz="1800">
              <a:solidFill>
                <a:schemeClr val="lt1"/>
              </a:solidFill>
            </a:endParaRPr>
          </a:p>
        </p:txBody>
      </p:sp>
      <p:sp>
        <p:nvSpPr>
          <p:cNvPr id="138" name="Google Shape;138;p21"/>
          <p:cNvSpPr txBox="1"/>
          <p:nvPr/>
        </p:nvSpPr>
        <p:spPr>
          <a:xfrm>
            <a:off x="3961300" y="3339700"/>
            <a:ext cx="3000000" cy="323100"/>
          </a:xfrm>
          <a:prstGeom prst="rect">
            <a:avLst/>
          </a:prstGeom>
          <a:noFill/>
          <a:ln>
            <a:noFill/>
          </a:ln>
        </p:spPr>
        <p:txBody>
          <a:bodyPr anchorCtr="0" anchor="t" bIns="91425" lIns="91425" spcFirstLastPara="1" rIns="91425" wrap="square" tIns="91425">
            <a:spAutoFit/>
          </a:bodyPr>
          <a:lstStyle/>
          <a:p>
            <a:pPr indent="0" lvl="0" marL="0" marR="190500" rtl="0" algn="r">
              <a:lnSpc>
                <a:spcPct val="150000"/>
              </a:lnSpc>
              <a:spcBef>
                <a:spcPts val="0"/>
              </a:spcBef>
              <a:spcAft>
                <a:spcPts val="0"/>
              </a:spcAft>
              <a:buNone/>
            </a:pPr>
            <a:r>
              <a:rPr i="1" lang="en" sz="900">
                <a:solidFill>
                  <a:schemeClr val="lt1"/>
                </a:solidFill>
                <a:latin typeface="Inter"/>
                <a:ea typeface="Inter"/>
                <a:cs typeface="Inter"/>
                <a:sym typeface="Inter"/>
              </a:rPr>
              <a:t>Key words : launch , rocket, usage</a:t>
            </a:r>
            <a:endParaRPr sz="1200"/>
          </a:p>
        </p:txBody>
      </p:sp>
      <p:sp>
        <p:nvSpPr>
          <p:cNvPr id="139" name="Google Shape;139;p21"/>
          <p:cNvSpPr txBox="1"/>
          <p:nvPr/>
        </p:nvSpPr>
        <p:spPr>
          <a:xfrm>
            <a:off x="4648200" y="3693525"/>
            <a:ext cx="2352000" cy="4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National Progress</a:t>
            </a:r>
            <a:endParaRPr b="1" sz="1800">
              <a:solidFill>
                <a:schemeClr val="lt1"/>
              </a:solidFill>
            </a:endParaRPr>
          </a:p>
        </p:txBody>
      </p:sp>
      <p:sp>
        <p:nvSpPr>
          <p:cNvPr id="140" name="Google Shape;140;p21"/>
          <p:cNvSpPr txBox="1"/>
          <p:nvPr/>
        </p:nvSpPr>
        <p:spPr>
          <a:xfrm>
            <a:off x="3941600" y="3974850"/>
            <a:ext cx="3000000" cy="323100"/>
          </a:xfrm>
          <a:prstGeom prst="rect">
            <a:avLst/>
          </a:prstGeom>
          <a:noFill/>
          <a:ln>
            <a:noFill/>
          </a:ln>
        </p:spPr>
        <p:txBody>
          <a:bodyPr anchorCtr="0" anchor="t" bIns="91425" lIns="91425" spcFirstLastPara="1" rIns="91425" wrap="square" tIns="91425">
            <a:spAutoFit/>
          </a:bodyPr>
          <a:lstStyle/>
          <a:p>
            <a:pPr indent="0" lvl="0" marL="0" marR="190500" rtl="0" algn="r">
              <a:lnSpc>
                <a:spcPct val="150000"/>
              </a:lnSpc>
              <a:spcBef>
                <a:spcPts val="0"/>
              </a:spcBef>
              <a:spcAft>
                <a:spcPts val="0"/>
              </a:spcAft>
              <a:buNone/>
            </a:pPr>
            <a:r>
              <a:rPr i="1" lang="en" sz="900">
                <a:solidFill>
                  <a:schemeClr val="lt1"/>
                </a:solidFill>
                <a:latin typeface="Inter"/>
                <a:ea typeface="Inter"/>
                <a:cs typeface="Inter"/>
                <a:sym typeface="Inter"/>
              </a:rPr>
              <a:t>Key words : nation,people,proud</a:t>
            </a:r>
            <a:endParaRPr sz="1200"/>
          </a:p>
        </p:txBody>
      </p:sp>
      <p:sp>
        <p:nvSpPr>
          <p:cNvPr id="141" name="Google Shape;141;p21"/>
          <p:cNvSpPr txBox="1"/>
          <p:nvPr/>
        </p:nvSpPr>
        <p:spPr>
          <a:xfrm>
            <a:off x="4399975" y="4283250"/>
            <a:ext cx="2904900" cy="4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Lunar Achievements</a:t>
            </a:r>
            <a:endParaRPr b="1" sz="1800">
              <a:solidFill>
                <a:schemeClr val="lt1"/>
              </a:solidFill>
            </a:endParaRPr>
          </a:p>
        </p:txBody>
      </p:sp>
      <p:sp>
        <p:nvSpPr>
          <p:cNvPr id="142" name="Google Shape;142;p21"/>
          <p:cNvSpPr txBox="1"/>
          <p:nvPr/>
        </p:nvSpPr>
        <p:spPr>
          <a:xfrm>
            <a:off x="4000200" y="4583300"/>
            <a:ext cx="3000000" cy="323100"/>
          </a:xfrm>
          <a:prstGeom prst="rect">
            <a:avLst/>
          </a:prstGeom>
          <a:noFill/>
          <a:ln>
            <a:noFill/>
          </a:ln>
        </p:spPr>
        <p:txBody>
          <a:bodyPr anchorCtr="0" anchor="t" bIns="91425" lIns="91425" spcFirstLastPara="1" rIns="91425" wrap="square" tIns="91425">
            <a:spAutoFit/>
          </a:bodyPr>
          <a:lstStyle/>
          <a:p>
            <a:pPr indent="0" lvl="0" marL="0" marR="190500" rtl="0" algn="r">
              <a:lnSpc>
                <a:spcPct val="150000"/>
              </a:lnSpc>
              <a:spcBef>
                <a:spcPts val="0"/>
              </a:spcBef>
              <a:spcAft>
                <a:spcPts val="0"/>
              </a:spcAft>
              <a:buNone/>
            </a:pPr>
            <a:r>
              <a:rPr i="1" lang="en" sz="900">
                <a:solidFill>
                  <a:schemeClr val="lt1"/>
                </a:solidFill>
                <a:latin typeface="Inter"/>
                <a:ea typeface="Inter"/>
                <a:cs typeface="Inter"/>
                <a:sym typeface="Inter"/>
              </a:rPr>
              <a:t>Key words : moon , mission, time</a:t>
            </a:r>
            <a:endParaRPr sz="1200"/>
          </a:p>
        </p:txBody>
      </p:sp>
    </p:spTree>
  </p:cSld>
  <p:clrMapOvr>
    <a:masterClrMapping/>
  </p:clrMapOvr>
  <p:transition spd="slow">
    <p:fade/>
  </p:transition>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